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7" r:id="rId3"/>
    <p:sldId id="291" r:id="rId4"/>
    <p:sldId id="257" r:id="rId5"/>
    <p:sldId id="278" r:id="rId6"/>
    <p:sldId id="284" r:id="rId7"/>
    <p:sldId id="281" r:id="rId8"/>
    <p:sldId id="264" r:id="rId9"/>
    <p:sldId id="260" r:id="rId10"/>
    <p:sldId id="259" r:id="rId11"/>
    <p:sldId id="261" r:id="rId12"/>
    <p:sldId id="263" r:id="rId13"/>
    <p:sldId id="266" r:id="rId14"/>
    <p:sldId id="289" r:id="rId15"/>
    <p:sldId id="290" r:id="rId16"/>
    <p:sldId id="283" r:id="rId17"/>
    <p:sldId id="265" r:id="rId18"/>
    <p:sldId id="267" r:id="rId19"/>
    <p:sldId id="268" r:id="rId20"/>
    <p:sldId id="277" r:id="rId21"/>
    <p:sldId id="288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7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F7A8-BAC1-44D2-9875-E33DC1E24F6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8966-878D-428A-BD58-43DD0F7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7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F7A8-BAC1-44D2-9875-E33DC1E24F6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8966-878D-428A-BD58-43DD0F7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7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F7A8-BAC1-44D2-9875-E33DC1E24F6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8966-878D-428A-BD58-43DD0F7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8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FA94-2A7A-49AB-9A5B-182FCD7BA47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4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90DFF-31D8-4661-9402-FC03F5D8234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4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67946-15BD-40B9-91B8-66006B8076E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4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28A18-36B8-4B75-9BCF-AC4E9A15E17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3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9A46-EAA4-4E9A-BBD1-67ABB3C2A95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8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3871F-BA35-4902-A326-5CAD89EBE2E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50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ACC1F-33B3-44E9-9A95-82D669A5F2B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73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58F4-B681-4202-B4C1-487E8BFC875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3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F7A8-BAC1-44D2-9875-E33DC1E24F6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8966-878D-428A-BD58-43DD0F7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0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EE4FE-5097-4A54-BE7B-A170916D057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56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A67E-5FD3-4AAA-8173-26353265A0D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1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12EF3-B167-4DF0-89D0-5DF7CAAEB25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3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F7A8-BAC1-44D2-9875-E33DC1E24F6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8966-878D-428A-BD58-43DD0F7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0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F7A8-BAC1-44D2-9875-E33DC1E24F6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8966-878D-428A-BD58-43DD0F7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F7A8-BAC1-44D2-9875-E33DC1E24F6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8966-878D-428A-BD58-43DD0F7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9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F7A8-BAC1-44D2-9875-E33DC1E24F6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8966-878D-428A-BD58-43DD0F7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F7A8-BAC1-44D2-9875-E33DC1E24F6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8966-878D-428A-BD58-43DD0F7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3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F7A8-BAC1-44D2-9875-E33DC1E24F6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8966-878D-428A-BD58-43DD0F7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5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F7A8-BAC1-44D2-9875-E33DC1E24F6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8966-878D-428A-BD58-43DD0F7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F7A8-BAC1-44D2-9875-E33DC1E24F6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48966-878D-428A-BD58-43DD0F756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17D675-AF1C-491F-A5FF-1466EB024818}" type="slidenum">
              <a:rPr lang="en-GB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11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4.emf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6.emf"/><Relationship Id="rId4" Type="http://schemas.openxmlformats.org/officeDocument/2006/relationships/image" Target="../media/image32.emf"/><Relationship Id="rId9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yperphysics.phy-astr.gsu.edu/hbase/electronic/flipflop.html#c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hyperphysics.phy-astr.gsu.edu/hbase/electronic/flipflop.html#c1" TargetMode="External"/><Relationship Id="rId4" Type="http://schemas.openxmlformats.org/officeDocument/2006/relationships/hyperlink" Target="http://hyperphysics.phy-astr.gsu.edu/hbase/electronic/flipflop.html#c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4DD866-9FD9-415A-9216-7DC41138F25F}"/>
              </a:ext>
            </a:extLst>
          </p:cNvPr>
          <p:cNvSpPr/>
          <p:nvPr/>
        </p:nvSpPr>
        <p:spPr>
          <a:xfrm>
            <a:off x="1823961" y="830504"/>
            <a:ext cx="861513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Sequential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Circuit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is specified by a time sequence of inputs, outputs, and internal states </a:t>
            </a:r>
            <a:endParaRPr lang="en-GB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D3486-8C55-4C39-81ED-93CA131FF704}"/>
              </a:ext>
            </a:extLst>
          </p:cNvPr>
          <p:cNvSpPr/>
          <p:nvPr/>
        </p:nvSpPr>
        <p:spPr>
          <a:xfrm>
            <a:off x="3350822" y="152668"/>
            <a:ext cx="5008038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Synchronous Sequential Logic </a:t>
            </a:r>
            <a:endParaRPr lang="en-US" sz="28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9E42D6-00BA-4326-BB44-B92E680B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15" b="5841"/>
          <a:stretch/>
        </p:blipFill>
        <p:spPr>
          <a:xfrm>
            <a:off x="5315242" y="1942921"/>
            <a:ext cx="5339862" cy="170066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AB573A-2777-4851-A424-5A8EFF4552BC}"/>
              </a:ext>
            </a:extLst>
          </p:cNvPr>
          <p:cNvSpPr/>
          <p:nvPr/>
        </p:nvSpPr>
        <p:spPr>
          <a:xfrm>
            <a:off x="1823961" y="2104705"/>
            <a:ext cx="3491282" cy="153888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Asynchronous sequential circuit: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Depends upon the input signals at any instant of time and the order in which the inputs change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C041B6-035C-4AAF-90A3-756EC1B79833}"/>
              </a:ext>
            </a:extLst>
          </p:cNvPr>
          <p:cNvSpPr/>
          <p:nvPr/>
        </p:nvSpPr>
        <p:spPr>
          <a:xfrm>
            <a:off x="1806376" y="4796390"/>
            <a:ext cx="3859088" cy="123110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Synchronous sequential circuit: 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is a system whose behaviour can be defined from the knowledge of its signals at discrete instants of time.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BCA0B7-7564-4362-B144-912CE3BB5B97}"/>
              </a:ext>
            </a:extLst>
          </p:cNvPr>
          <p:cNvSpPr/>
          <p:nvPr/>
        </p:nvSpPr>
        <p:spPr>
          <a:xfrm>
            <a:off x="1852246" y="1467604"/>
            <a:ext cx="605497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There are </a:t>
            </a:r>
            <a:r>
              <a:rPr lang="en-GB" sz="20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TWO</a:t>
            </a:r>
            <a:r>
              <a:rPr lang="en-GB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main types of sequential circuits:</a:t>
            </a:r>
            <a:endParaRPr lang="en-GB" sz="24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DA4CD5-7136-46C6-A3C4-811B998CE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117" y="3970750"/>
            <a:ext cx="5116115" cy="271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2258994" y="741495"/>
            <a:ext cx="780815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The </a:t>
            </a:r>
            <a:r>
              <a:rPr lang="en-US" altLang="en-US" i="1" kern="0" dirty="0">
                <a:solidFill>
                  <a:srgbClr val="000000"/>
                </a:solidFill>
              </a:rPr>
              <a:t>D</a:t>
            </a:r>
            <a:r>
              <a:rPr lang="en-US" altLang="en-US" kern="0" dirty="0">
                <a:solidFill>
                  <a:srgbClr val="000000"/>
                </a:solidFill>
              </a:rPr>
              <a:t> latch is an variation of the </a:t>
            </a:r>
            <a:r>
              <a:rPr lang="en-US" altLang="en-US" i="1" kern="0" dirty="0">
                <a:solidFill>
                  <a:srgbClr val="000000"/>
                </a:solidFill>
              </a:rPr>
              <a:t>S-R</a:t>
            </a:r>
            <a:r>
              <a:rPr lang="en-US" altLang="en-US" kern="0" dirty="0">
                <a:solidFill>
                  <a:srgbClr val="000000"/>
                </a:solidFill>
              </a:rPr>
              <a:t> latch but combines the </a:t>
            </a:r>
            <a:r>
              <a:rPr lang="en-US" altLang="en-US" i="1" kern="0" dirty="0">
                <a:solidFill>
                  <a:srgbClr val="000000"/>
                </a:solidFill>
              </a:rPr>
              <a:t>S</a:t>
            </a:r>
            <a:r>
              <a:rPr lang="en-US" altLang="en-US" kern="0" dirty="0">
                <a:solidFill>
                  <a:srgbClr val="000000"/>
                </a:solidFill>
              </a:rPr>
              <a:t> and </a:t>
            </a:r>
            <a:r>
              <a:rPr lang="en-US" altLang="en-US" i="1" kern="0" dirty="0">
                <a:solidFill>
                  <a:srgbClr val="000000"/>
                </a:solidFill>
              </a:rPr>
              <a:t>R</a:t>
            </a:r>
            <a:r>
              <a:rPr lang="en-US" altLang="en-US" kern="0" dirty="0">
                <a:solidFill>
                  <a:srgbClr val="000000"/>
                </a:solidFill>
              </a:rPr>
              <a:t> inputs into a single </a:t>
            </a:r>
            <a:r>
              <a:rPr lang="en-US" altLang="en-US" i="1" kern="0" dirty="0">
                <a:solidFill>
                  <a:srgbClr val="000000"/>
                </a:solidFill>
              </a:rPr>
              <a:t>D</a:t>
            </a:r>
            <a:r>
              <a:rPr lang="en-US" altLang="en-US" kern="0" dirty="0">
                <a:solidFill>
                  <a:srgbClr val="000000"/>
                </a:solidFill>
              </a:rPr>
              <a:t> input as shown: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1562100" y="6249195"/>
            <a:ext cx="9067801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A simple rule for the </a:t>
            </a:r>
            <a:r>
              <a:rPr lang="en-US" altLang="en-US" i="1" kern="0" dirty="0">
                <a:solidFill>
                  <a:srgbClr val="000000"/>
                </a:solidFill>
              </a:rPr>
              <a:t>D</a:t>
            </a:r>
            <a:r>
              <a:rPr lang="en-US" altLang="en-US" kern="0" dirty="0">
                <a:solidFill>
                  <a:srgbClr val="000000"/>
                </a:solidFill>
              </a:rPr>
              <a:t> latch is: </a:t>
            </a:r>
            <a:r>
              <a:rPr lang="en-US" altLang="en-US" i="1" kern="0" dirty="0">
                <a:solidFill>
                  <a:srgbClr val="FF3300"/>
                </a:solidFill>
              </a:rPr>
              <a:t>Q</a:t>
            </a:r>
            <a:r>
              <a:rPr lang="en-US" altLang="en-US" kern="0" dirty="0">
                <a:solidFill>
                  <a:srgbClr val="FF3300"/>
                </a:solidFill>
              </a:rPr>
              <a:t> follows </a:t>
            </a:r>
            <a:r>
              <a:rPr lang="en-US" altLang="en-US" i="1" kern="0" dirty="0">
                <a:solidFill>
                  <a:srgbClr val="FF3300"/>
                </a:solidFill>
              </a:rPr>
              <a:t>D</a:t>
            </a:r>
            <a:r>
              <a:rPr lang="en-US" altLang="en-US" kern="0" dirty="0">
                <a:solidFill>
                  <a:srgbClr val="FF3300"/>
                </a:solidFill>
              </a:rPr>
              <a:t> when the Enable is active.</a:t>
            </a:r>
          </a:p>
        </p:txBody>
      </p:sp>
      <p:pic>
        <p:nvPicPr>
          <p:cNvPr id="4147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43625"/>
            <a:ext cx="7211993" cy="261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6994E6-70EA-40F1-A394-C2DB4145F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342" y="147141"/>
            <a:ext cx="1999458" cy="52322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kern="0" dirty="0">
                <a:solidFill>
                  <a:prstClr val="black"/>
                </a:solidFill>
              </a:rPr>
              <a:t>D  Latches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500D1-D800-4275-9D73-E6323CAB60D2}"/>
              </a:ext>
            </a:extLst>
          </p:cNvPr>
          <p:cNvPicPr/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261380"/>
            <a:ext cx="5338445" cy="1855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1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3A00C3-1E64-433C-82D5-2728EEE1A64F}"/>
              </a:ext>
            </a:extLst>
          </p:cNvPr>
          <p:cNvGrpSpPr/>
          <p:nvPr/>
        </p:nvGrpSpPr>
        <p:grpSpPr>
          <a:xfrm>
            <a:off x="1592581" y="795663"/>
            <a:ext cx="5715000" cy="2808273"/>
            <a:chOff x="129540" y="1524000"/>
            <a:chExt cx="5715000" cy="2808273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150938" y="1524000"/>
              <a:ext cx="4411662" cy="12954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7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978218" y="1965325"/>
            <a:ext cx="3212782" cy="153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orelDRAW" r:id="rId3" imgW="1922640" imgH="810273" progId="CorelDRAW.Graphic.12">
                    <p:embed/>
                  </p:oleObj>
                </mc:Choice>
                <mc:Fallback>
                  <p:oleObj name="CorelDRAW" r:id="rId3" imgW="1922640" imgH="810273" progId="CorelDRAW.Graphic.12">
                    <p:embed/>
                    <p:pic>
                      <p:nvPicPr>
                        <p:cNvPr id="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8218" y="1965325"/>
                          <a:ext cx="3212782" cy="153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48590" y="1993988"/>
            <a:ext cx="5532438" cy="1071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orelDRAW" r:id="rId5" imgW="3362477" imgH="786613" progId="CorelDRAW.Graphic.12">
                    <p:embed/>
                  </p:oleObj>
                </mc:Choice>
                <mc:Fallback>
                  <p:oleObj name="CorelDRAW" r:id="rId5" imgW="3362477" imgH="786613" progId="CorelDRAW.Graphic.12">
                    <p:embed/>
                    <p:pic>
                      <p:nvPicPr>
                        <p:cNvPr id="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590" y="1993988"/>
                          <a:ext cx="5532438" cy="1071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29540" y="3131590"/>
              <a:ext cx="5715000" cy="1200683"/>
              <a:chOff x="336" y="2578"/>
              <a:chExt cx="3600" cy="870"/>
            </a:xfrm>
          </p:grpSpPr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336" y="3024"/>
                <a:ext cx="3600" cy="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altLang="en-US" sz="1600" kern="0" dirty="0">
                    <a:solidFill>
                      <a:srgbClr val="000000"/>
                    </a:solidFill>
                  </a:rPr>
                  <a:t>Notice that the Enable is not active during these times, so the output is latched.</a:t>
                </a:r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V="1">
                <a:off x="2436" y="2599"/>
                <a:ext cx="125" cy="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 flipV="1">
                <a:off x="677" y="2578"/>
                <a:ext cx="24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0CDF5A1-382E-4E75-A86E-81E364B6E09F}"/>
              </a:ext>
            </a:extLst>
          </p:cNvPr>
          <p:cNvGrpSpPr/>
          <p:nvPr/>
        </p:nvGrpSpPr>
        <p:grpSpPr>
          <a:xfrm>
            <a:off x="7910660" y="604969"/>
            <a:ext cx="2373312" cy="1920875"/>
            <a:chOff x="5792788" y="1066800"/>
            <a:chExt cx="2373312" cy="1920875"/>
          </a:xfrm>
        </p:grpSpPr>
        <p:graphicFrame>
          <p:nvGraphicFramePr>
            <p:cNvPr id="14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5792788" y="1066800"/>
            <a:ext cx="1879600" cy="192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CorelDRAW" r:id="rId7" imgW="1077067" imgH="1099881" progId="CorelDRAW.Graphic.13">
                    <p:embed/>
                  </p:oleObj>
                </mc:Choice>
                <mc:Fallback>
                  <p:oleObj name="CorelDRAW" r:id="rId7" imgW="1077067" imgH="1099881" progId="CorelDRAW.Graphic.13">
                    <p:embed/>
                    <p:pic>
                      <p:nvPicPr>
                        <p:cNvPr id="1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2788" y="1066800"/>
                          <a:ext cx="1879600" cy="1920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>
              <a:off x="6248400" y="1184275"/>
              <a:ext cx="1917700" cy="1617663"/>
              <a:chOff x="6248400" y="1184275"/>
              <a:chExt cx="1917700" cy="1617663"/>
            </a:xfrm>
          </p:grpSpPr>
          <p:grpSp>
            <p:nvGrpSpPr>
              <p:cNvPr id="15" name="Group 19"/>
              <p:cNvGrpSpPr>
                <a:grpSpLocks/>
              </p:cNvGrpSpPr>
              <p:nvPr/>
            </p:nvGrpSpPr>
            <p:grpSpPr bwMode="auto">
              <a:xfrm>
                <a:off x="7634288" y="2465388"/>
                <a:ext cx="381000" cy="336550"/>
                <a:chOff x="2454" y="3201"/>
                <a:chExt cx="240" cy="212"/>
              </a:xfrm>
            </p:grpSpPr>
            <p:sp>
              <p:nvSpPr>
                <p:cNvPr id="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454" y="3201"/>
                  <a:ext cx="24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sz="1600" i="1" kern="0">
                      <a:solidFill>
                        <a:srgbClr val="FF0000"/>
                      </a:solidFill>
                    </a:rPr>
                    <a:t>Q</a:t>
                  </a:r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2524" y="323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8" name="Text Box 22"/>
              <p:cNvSpPr txBox="1">
                <a:spLocks noChangeArrowheads="1"/>
              </p:cNvSpPr>
              <p:nvPr/>
            </p:nvSpPr>
            <p:spPr bwMode="auto">
              <a:xfrm>
                <a:off x="7632700" y="1184275"/>
                <a:ext cx="5334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altLang="en-US" sz="1800" i="1" kern="0">
                    <a:solidFill>
                      <a:srgbClr val="FF0000"/>
                    </a:solidFill>
                  </a:rPr>
                  <a:t>Q</a:t>
                </a:r>
              </a:p>
            </p:txBody>
          </p:sp>
          <p:sp>
            <p:nvSpPr>
              <p:cNvPr id="19" name="Text Box 23"/>
              <p:cNvSpPr txBox="1">
                <a:spLocks noChangeArrowheads="1"/>
              </p:cNvSpPr>
              <p:nvPr/>
            </p:nvSpPr>
            <p:spPr bwMode="auto">
              <a:xfrm>
                <a:off x="6248400" y="1285875"/>
                <a:ext cx="3810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altLang="en-US" sz="1800" i="1" kern="0">
                    <a:solidFill>
                      <a:srgbClr val="000000"/>
                    </a:solidFill>
                  </a:rPr>
                  <a:t>D</a:t>
                </a:r>
              </a:p>
            </p:txBody>
          </p: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6248400" y="1895475"/>
                <a:ext cx="5334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altLang="en-US" sz="1800" i="1" kern="0">
                    <a:solidFill>
                      <a:srgbClr val="000000"/>
                    </a:solidFill>
                  </a:rPr>
                  <a:t>EN</a:t>
                </a:r>
              </a:p>
            </p:txBody>
          </p:sp>
        </p:grpSp>
      </p:grpSp>
      <p:sp>
        <p:nvSpPr>
          <p:cNvPr id="21" name="WordArt 25"/>
          <p:cNvSpPr>
            <a:spLocks noChangeArrowheads="1" noChangeShapeType="1" noTextEdit="1"/>
          </p:cNvSpPr>
          <p:nvPr/>
        </p:nvSpPr>
        <p:spPr bwMode="auto">
          <a:xfrm>
            <a:off x="1672590" y="304800"/>
            <a:ext cx="1070610" cy="304800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22" name="Picture 2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52822" r="7951"/>
          <a:stretch/>
        </p:blipFill>
        <p:spPr bwMode="auto">
          <a:xfrm>
            <a:off x="1813802" y="5019320"/>
            <a:ext cx="4573588" cy="14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521385" y="3896130"/>
            <a:ext cx="51584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600" b="1" kern="0" dirty="0">
                <a:solidFill>
                  <a:prstClr val="black"/>
                </a:solidFill>
              </a:rPr>
              <a:t>The truth table for the </a:t>
            </a:r>
            <a:r>
              <a:rPr lang="en-US" altLang="en-US" sz="1600" b="1" i="1" kern="0" dirty="0">
                <a:solidFill>
                  <a:prstClr val="black"/>
                </a:solidFill>
              </a:rPr>
              <a:t>D</a:t>
            </a:r>
            <a:r>
              <a:rPr lang="en-US" altLang="en-US" sz="1600" b="1" kern="0" dirty="0">
                <a:solidFill>
                  <a:prstClr val="black"/>
                </a:solidFill>
              </a:rPr>
              <a:t> latch summarizes its operation. If </a:t>
            </a:r>
            <a:r>
              <a:rPr lang="en-US" altLang="en-US" sz="1600" b="1" i="1" kern="0" dirty="0" err="1">
                <a:solidFill>
                  <a:prstClr val="black"/>
                </a:solidFill>
              </a:rPr>
              <a:t>EN</a:t>
            </a:r>
            <a:r>
              <a:rPr lang="en-US" altLang="en-US" sz="1600" b="1" kern="0" dirty="0">
                <a:solidFill>
                  <a:prstClr val="black"/>
                </a:solidFill>
              </a:rPr>
              <a:t> is LOW, then there is no change in the output and it is latched.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6553201" y="3429528"/>
          <a:ext cx="4046219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10" imgW="2168640" imgH="1160640" progId="CorelDRAW.Graphic.13">
                  <p:embed/>
                </p:oleObj>
              </mc:Choice>
              <mc:Fallback>
                <p:oleObj name="CorelDRAW" r:id="rId10" imgW="2168640" imgH="1160640" progId="CorelDRAW.Graphic.13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3429528"/>
                        <a:ext cx="4046219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01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97843" y="49364"/>
            <a:ext cx="1601721" cy="52322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kern="0" dirty="0">
                <a:solidFill>
                  <a:prstClr val="black"/>
                </a:solidFill>
              </a:rPr>
              <a:t>Flip-flops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AFF98A-73E3-4CDE-B698-582274BC91F2}"/>
              </a:ext>
            </a:extLst>
          </p:cNvPr>
          <p:cNvGrpSpPr/>
          <p:nvPr/>
        </p:nvGrpSpPr>
        <p:grpSpPr>
          <a:xfrm>
            <a:off x="1991518" y="798926"/>
            <a:ext cx="7543800" cy="1200329"/>
            <a:chOff x="467518" y="798925"/>
            <a:chExt cx="7543800" cy="12003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>
              <a:off x="467518" y="798925"/>
              <a:ext cx="7543800" cy="120032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kern="0" dirty="0">
                  <a:solidFill>
                    <a:srgbClr val="000000"/>
                  </a:solidFill>
                </a:rPr>
                <a:t>A D-flip-flop does not have a toggle mode like the J-K flip-flop, but you can hardwire </a:t>
              </a:r>
              <a:r>
                <a:rPr lang="en-US" altLang="en-US" kern="0" dirty="0">
                  <a:solidFill>
                    <a:prstClr val="black"/>
                  </a:solidFill>
                </a:rPr>
                <a:t>a</a:t>
              </a:r>
              <a:r>
                <a:rPr lang="en-US" altLang="en-US" b="1" kern="0" dirty="0">
                  <a:solidFill>
                    <a:srgbClr val="FF0000"/>
                  </a:solidFill>
                </a:rPr>
                <a:t> toggle </a:t>
              </a:r>
              <a:r>
                <a:rPr lang="en-US" altLang="en-US" kern="0" dirty="0">
                  <a:solidFill>
                    <a:srgbClr val="000000"/>
                  </a:solidFill>
                </a:rPr>
                <a:t>mode by connecting </a:t>
              </a:r>
              <a:r>
                <a:rPr lang="en-US" altLang="en-US" i="1" kern="0" dirty="0">
                  <a:solidFill>
                    <a:srgbClr val="000000"/>
                  </a:solidFill>
                </a:rPr>
                <a:t>Q</a:t>
              </a:r>
              <a:r>
                <a:rPr lang="en-US" altLang="en-US" kern="0" dirty="0">
                  <a:solidFill>
                    <a:srgbClr val="000000"/>
                  </a:solidFill>
                </a:rPr>
                <a:t> back to </a:t>
              </a:r>
              <a:r>
                <a:rPr lang="en-US" altLang="en-US" i="1" kern="0" dirty="0">
                  <a:solidFill>
                    <a:srgbClr val="000000"/>
                  </a:solidFill>
                </a:rPr>
                <a:t>D</a:t>
              </a:r>
              <a:r>
                <a:rPr lang="en-US" altLang="en-US" kern="0" dirty="0">
                  <a:solidFill>
                    <a:srgbClr val="000000"/>
                  </a:solidFill>
                </a:rPr>
                <a:t> as shown. This is useful in some counters.</a:t>
              </a:r>
            </a:p>
          </p:txBody>
        </p:sp>
        <p:sp>
          <p:nvSpPr>
            <p:cNvPr id="15" name="Line 64"/>
            <p:cNvSpPr>
              <a:spLocks noChangeShapeType="1"/>
            </p:cNvSpPr>
            <p:nvPr/>
          </p:nvSpPr>
          <p:spPr bwMode="auto">
            <a:xfrm>
              <a:off x="7477918" y="1249315"/>
              <a:ext cx="22860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1776739" y="2957102"/>
            <a:ext cx="4822825" cy="163121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For example, if </a:t>
            </a:r>
            <a:r>
              <a:rPr lang="en-US" altLang="en-US" sz="2000" i="1" kern="0" dirty="0">
                <a:solidFill>
                  <a:srgbClr val="000000"/>
                </a:solidFill>
              </a:rPr>
              <a:t>Q</a:t>
            </a:r>
            <a:r>
              <a:rPr lang="en-US" altLang="en-US" sz="2000" kern="0" dirty="0">
                <a:solidFill>
                  <a:srgbClr val="000000"/>
                </a:solidFill>
              </a:rPr>
              <a:t> is LOW, </a:t>
            </a:r>
            <a:r>
              <a:rPr lang="en-US" altLang="en-US" sz="2000" i="1" kern="0" dirty="0">
                <a:solidFill>
                  <a:srgbClr val="000000"/>
                </a:solidFill>
              </a:rPr>
              <a:t>Q´</a:t>
            </a:r>
            <a:r>
              <a:rPr lang="en-US" altLang="en-US" sz="2000" kern="0" dirty="0">
                <a:solidFill>
                  <a:srgbClr val="000000"/>
                </a:solidFill>
              </a:rPr>
              <a:t> is HIGH and the flip-flop will toggle on the next clock edge. Because the flip-flop only changes on the active edge, the output will only change once for each clock pulse.</a:t>
            </a:r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7696787" y="4784009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D flip-flop hardwired for a toggle mode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6539AF-8DE6-4638-AF83-F6CA23428DC5}"/>
              </a:ext>
            </a:extLst>
          </p:cNvPr>
          <p:cNvGrpSpPr/>
          <p:nvPr/>
        </p:nvGrpSpPr>
        <p:grpSpPr>
          <a:xfrm>
            <a:off x="7056763" y="2608168"/>
            <a:ext cx="2713974" cy="1963738"/>
            <a:chOff x="5143500" y="1951355"/>
            <a:chExt cx="2713974" cy="1963738"/>
          </a:xfrm>
        </p:grpSpPr>
        <p:graphicFrame>
          <p:nvGraphicFramePr>
            <p:cNvPr id="5" name="Object 56"/>
            <p:cNvGraphicFramePr>
              <a:graphicFrameLocks noChangeAspect="1"/>
            </p:cNvGraphicFramePr>
            <p:nvPr>
              <p:extLst/>
            </p:nvPr>
          </p:nvGraphicFramePr>
          <p:xfrm>
            <a:off x="5524500" y="1951355"/>
            <a:ext cx="2057400" cy="1963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CorelDRAW" r:id="rId3" imgW="1250001" imgH="1191565" progId="CorelDRAW.Graphic.13">
                    <p:embed/>
                  </p:oleObj>
                </mc:Choice>
                <mc:Fallback>
                  <p:oleObj name="CorelDRAW" r:id="rId3" imgW="1250001" imgH="1191565" progId="CorelDRAW.Graphic.13">
                    <p:embed/>
                    <p:pic>
                      <p:nvPicPr>
                        <p:cNvPr id="5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4500" y="1951355"/>
                          <a:ext cx="2057400" cy="1963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7"/>
            <p:cNvSpPr>
              <a:spLocks noChangeArrowheads="1"/>
            </p:cNvSpPr>
            <p:nvPr/>
          </p:nvSpPr>
          <p:spPr bwMode="auto">
            <a:xfrm>
              <a:off x="6438900" y="2713355"/>
              <a:ext cx="3398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i="1" kern="0" dirty="0">
                  <a:solidFill>
                    <a:srgbClr val="000000"/>
                  </a:solidFill>
                  <a:latin typeface="Times" pitchFamily="18" charset="0"/>
                </a:rPr>
                <a:t>CLK</a:t>
              </a:r>
              <a:endParaRPr lang="en-US" alt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58"/>
            <p:cNvSpPr>
              <a:spLocks noChangeArrowheads="1"/>
            </p:cNvSpPr>
            <p:nvPr/>
          </p:nvSpPr>
          <p:spPr bwMode="auto">
            <a:xfrm>
              <a:off x="6362700" y="2179955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i="1" kern="0">
                  <a:solidFill>
                    <a:srgbClr val="000000"/>
                  </a:solidFill>
                  <a:latin typeface="Times" pitchFamily="18" charset="0"/>
                </a:rPr>
                <a:t>D</a:t>
              </a: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8" name="Rectangle 59"/>
            <p:cNvSpPr>
              <a:spLocks noChangeArrowheads="1"/>
            </p:cNvSpPr>
            <p:nvPr/>
          </p:nvSpPr>
          <p:spPr bwMode="auto">
            <a:xfrm>
              <a:off x="5143500" y="2713355"/>
              <a:ext cx="3398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i="1" kern="0" dirty="0">
                  <a:solidFill>
                    <a:srgbClr val="000000"/>
                  </a:solidFill>
                  <a:latin typeface="Times" pitchFamily="18" charset="0"/>
                </a:rPr>
                <a:t>CLK</a:t>
              </a:r>
              <a:endParaRPr lang="en-US" alt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42720" y="3244334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kern="0" dirty="0">
                  <a:solidFill>
                    <a:srgbClr val="000000"/>
                  </a:solidFill>
                  <a:latin typeface="Calibri"/>
                </a:rPr>
                <a:t>Q´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18920" y="1981200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kern="0" dirty="0">
                  <a:solidFill>
                    <a:srgbClr val="000000"/>
                  </a:solidFill>
                  <a:latin typeface="Calibri"/>
                </a:rPr>
                <a:t>Q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45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1" y="162401"/>
            <a:ext cx="4716291" cy="54809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Effects of Propagation Delays</a:t>
            </a:r>
            <a:endParaRPr lang="en-US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28578"/>
            <a:ext cx="7391087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793715"/>
            <a:ext cx="7696200" cy="2541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 minimum time that the D signal must be stable prior to the negative edge of the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Clk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signal is called 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setup time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su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of the latch. The minimum time that the D signal must remain stable after the negative edge of the </a:t>
            </a:r>
            <a:r>
              <a:rPr lang="en-US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Clk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signal is called 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hold time, </a:t>
            </a:r>
            <a:r>
              <a:rPr lang="en-US" sz="2400" b="1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i="1" baseline="-250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of the latch. The values of </a:t>
            </a:r>
            <a:r>
              <a:rPr lang="en-US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b="1" i="1" baseline="-25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su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and </a:t>
            </a:r>
            <a:r>
              <a:rPr lang="en-US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b="1" i="1" baseline="-25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depend on the technology used. Manufacturers of integrated circuit chips provide this information on the data sheets that describe their chips. Typical values for CMOS technology are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su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= 3 ns and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= 2 ns. </a:t>
            </a:r>
            <a:endParaRPr lang="en-US" sz="16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79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191000"/>
            <a:ext cx="6400800" cy="24427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611049"/>
            <a:ext cx="87630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371725" algn="l"/>
              </a:tabLst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 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flip-flop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is a storage element based on the gated latch principle, which can have its output state changed only on the edge of the controlling clock signal. We considered two types: </a:t>
            </a:r>
          </a:p>
          <a:p>
            <a:pPr algn="just">
              <a:lnSpc>
                <a:spcPct val="115000"/>
              </a:lnSpc>
              <a:tabLst>
                <a:tab pos="2371725" algn="l"/>
              </a:tabLst>
            </a:pPr>
            <a:endParaRPr lang="en-US" sz="16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solidFill>
                  <a:prstClr val="black"/>
                </a:solidFill>
                <a:latin typeface="Times New Roman"/>
                <a:ea typeface="MTSYN"/>
                <a:cs typeface="Times New Roman"/>
              </a:rPr>
              <a:t>    •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Edge-triggered flip-flop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is affected only by the input values present when the active edge of the clock occurs.        </a:t>
            </a:r>
          </a:p>
          <a:p>
            <a:pPr algn="just">
              <a:lnSpc>
                <a:spcPct val="115000"/>
              </a:lnSpc>
            </a:pPr>
            <a:endParaRPr lang="en-US" sz="16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solidFill>
                  <a:prstClr val="black"/>
                </a:solidFill>
                <a:latin typeface="Times New Roman"/>
                <a:ea typeface="MTSYN"/>
                <a:cs typeface="Times New Roman"/>
              </a:rPr>
              <a:t>    •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Master-slave flip-flop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is built with two gated latches. The master stage is active       during half of the clock cycle, and the slave stage is active during the other half.  </a:t>
            </a:r>
          </a:p>
          <a:p>
            <a:pPr algn="just">
              <a:lnSpc>
                <a:spcPct val="115000"/>
              </a:lnSpc>
            </a:pPr>
            <a:endParaRPr lang="en-US" sz="16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Propagation delay time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is specified for the rising and falling outputs. It is measured between the 50% level of the clock to the 50% level of the output transition</a:t>
            </a:r>
            <a:endParaRPr lang="en-US" sz="16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62400" y="87829"/>
            <a:ext cx="3680816" cy="52322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kern="0" dirty="0">
                <a:solidFill>
                  <a:prstClr val="black"/>
                </a:solidFill>
              </a:rPr>
              <a:t>Flip-flop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911558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908160" y="1044305"/>
          <a:ext cx="3070414" cy="1986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4710490" imgH="2009795" progId="Visio.Drawing.11">
                  <p:embed/>
                </p:oleObj>
              </mc:Choice>
              <mc:Fallback>
                <p:oleObj name="Visio" r:id="rId3" imgW="4710490" imgH="2009795" progId="Visio.Drawing.11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60" y="1044305"/>
                        <a:ext cx="3070414" cy="198693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025010" y="139496"/>
            <a:ext cx="2743200" cy="5480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J-K flip-flop</a:t>
            </a:r>
            <a:endParaRPr lang="en-US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1199" y="5668911"/>
            <a:ext cx="8840788" cy="11257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 J-K flip-flop is more versatile than the D flip flop. In addition to the clock input, it has two inputs, labeled </a:t>
            </a:r>
            <a:r>
              <a:rPr lang="en-US" sz="20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J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and </a:t>
            </a:r>
            <a:r>
              <a:rPr lang="en-US" sz="20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When both </a:t>
            </a:r>
            <a:r>
              <a:rPr lang="en-US" sz="20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J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and </a:t>
            </a:r>
            <a:r>
              <a:rPr lang="en-US" sz="20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= 1, the output changes states (toggles) on the active clock edge (in this case, the rising edge).</a:t>
            </a:r>
            <a:endParaRPr lang="en-US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390875" y="947915"/>
            <a:ext cx="2286000" cy="1649413"/>
            <a:chOff x="6324600" y="1295400"/>
            <a:chExt cx="2286000" cy="1649413"/>
          </a:xfrm>
        </p:grpSpPr>
        <p:graphicFrame>
          <p:nvGraphicFramePr>
            <p:cNvPr id="21" name="Object 32"/>
            <p:cNvGraphicFramePr>
              <a:graphicFrameLocks noChangeAspect="1"/>
            </p:cNvGraphicFramePr>
            <p:nvPr>
              <p:extLst/>
            </p:nvPr>
          </p:nvGraphicFramePr>
          <p:xfrm>
            <a:off x="6324600" y="1295400"/>
            <a:ext cx="1827213" cy="164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CorelDRAW" r:id="rId5" imgW="912796" imgH="824504" progId="CorelDRAW.Graphic.13">
                    <p:embed/>
                  </p:oleObj>
                </mc:Choice>
                <mc:Fallback>
                  <p:oleObj name="CorelDRAW" r:id="rId5" imgW="912796" imgH="824504" progId="CorelDRAW.Graphic.13">
                    <p:embed/>
                    <p:pic>
                      <p:nvPicPr>
                        <p:cNvPr id="21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1295400"/>
                          <a:ext cx="1827213" cy="164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7054850" y="1981200"/>
              <a:ext cx="3398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i="1" kern="0">
                  <a:solidFill>
                    <a:srgbClr val="000000"/>
                  </a:solidFill>
                  <a:latin typeface="Times" pitchFamily="18" charset="0"/>
                </a:rPr>
                <a:t>CLK</a:t>
              </a: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35"/>
            <p:cNvSpPr>
              <a:spLocks noChangeArrowheads="1"/>
            </p:cNvSpPr>
            <p:nvPr/>
          </p:nvSpPr>
          <p:spPr bwMode="auto">
            <a:xfrm>
              <a:off x="6937375" y="2530475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i="1" kern="0">
                  <a:solidFill>
                    <a:srgbClr val="000000"/>
                  </a:solidFill>
                  <a:latin typeface="Times" pitchFamily="18" charset="0"/>
                </a:rPr>
                <a:t>K</a:t>
              </a: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6943725" y="1490663"/>
              <a:ext cx="801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i="1" kern="0">
                  <a:solidFill>
                    <a:srgbClr val="000000"/>
                  </a:solidFill>
                  <a:latin typeface="Times" pitchFamily="18" charset="0"/>
                </a:rPr>
                <a:t>J</a:t>
              </a:r>
              <a:endParaRPr lang="en-US" altLang="en-US" kern="0">
                <a:solidFill>
                  <a:srgbClr val="000000"/>
                </a:solidFill>
              </a:endParaRPr>
            </a:p>
          </p:txBody>
        </p:sp>
        <p:grpSp>
          <p:nvGrpSpPr>
            <p:cNvPr id="25" name="Group 38"/>
            <p:cNvGrpSpPr>
              <a:grpSpLocks/>
            </p:cNvGrpSpPr>
            <p:nvPr/>
          </p:nvGrpSpPr>
          <p:grpSpPr bwMode="auto">
            <a:xfrm>
              <a:off x="8078788" y="2438400"/>
              <a:ext cx="381000" cy="336550"/>
              <a:chOff x="2454" y="3201"/>
              <a:chExt cx="240" cy="212"/>
            </a:xfrm>
          </p:grpSpPr>
          <p:sp>
            <p:nvSpPr>
              <p:cNvPr id="27" name="Text Box 39"/>
              <p:cNvSpPr txBox="1">
                <a:spLocks noChangeArrowheads="1"/>
              </p:cNvSpPr>
              <p:nvPr/>
            </p:nvSpPr>
            <p:spPr bwMode="auto">
              <a:xfrm>
                <a:off x="2454" y="3201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altLang="en-US" sz="1600" i="1" kern="0">
                    <a:solidFill>
                      <a:srgbClr val="FF0000"/>
                    </a:solidFill>
                  </a:rPr>
                  <a:t>Q</a:t>
                </a:r>
              </a:p>
            </p:txBody>
          </p:sp>
          <p:sp>
            <p:nvSpPr>
              <p:cNvPr id="28" name="Line 40"/>
              <p:cNvSpPr>
                <a:spLocks noChangeShapeType="1"/>
              </p:cNvSpPr>
              <p:nvPr/>
            </p:nvSpPr>
            <p:spPr bwMode="auto">
              <a:xfrm>
                <a:off x="2524" y="3237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6" name="Text Box 41"/>
            <p:cNvSpPr txBox="1">
              <a:spLocks noChangeArrowheads="1"/>
            </p:cNvSpPr>
            <p:nvPr/>
          </p:nvSpPr>
          <p:spPr bwMode="auto">
            <a:xfrm>
              <a:off x="8077200" y="1336675"/>
              <a:ext cx="533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1600" i="1" kern="0">
                  <a:solidFill>
                    <a:srgbClr val="FF0000"/>
                  </a:solidFill>
                </a:rPr>
                <a:t>Q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752601" y="3369212"/>
          <a:ext cx="3129941" cy="210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orelDRAW" r:id="rId7" imgW="2386440" imgH="1292040" progId="CorelDRAW.Graphic.13">
                  <p:embed/>
                </p:oleObj>
              </mc:Choice>
              <mc:Fallback>
                <p:oleObj name="CorelDRAW" r:id="rId7" imgW="2386440" imgH="1292040" progId="CorelDRAW.Graphic.1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3369212"/>
                        <a:ext cx="3129941" cy="2104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FED6AA76-E6CD-48A4-8B5C-C5FDDCFE07D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65" y="3116368"/>
            <a:ext cx="1906670" cy="239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E6B9EC-35E3-47D8-9A45-CB37DE678AD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89" y="3424415"/>
            <a:ext cx="2674310" cy="2033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70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10201" y="9526"/>
            <a:ext cx="139541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>
                <a:solidFill>
                  <a:srgbClr val="FFFF99"/>
                </a:solidFill>
              </a:rPr>
              <a:t>Flip-flops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/>
          </p:nvPr>
        </p:nvGraphicFramePr>
        <p:xfrm>
          <a:off x="7391400" y="1090566"/>
          <a:ext cx="3124200" cy="178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" r:id="rId3" imgW="2126862" imgH="1166856" progId="CorelDRAW.Graphic.13">
                  <p:embed/>
                </p:oleObj>
              </mc:Choice>
              <mc:Fallback>
                <p:oleObj name="CorelDRAW" r:id="rId3" imgW="2126862" imgH="1166856" progId="CorelDRAW.Graphic.13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090566"/>
                        <a:ext cx="3124200" cy="1780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61877" y="1360767"/>
            <a:ext cx="367044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Determine the </a:t>
            </a:r>
            <a:r>
              <a:rPr lang="en-US" altLang="en-US" sz="2000" i="1" kern="0" dirty="0">
                <a:solidFill>
                  <a:srgbClr val="000000"/>
                </a:solidFill>
              </a:rPr>
              <a:t>Q</a:t>
            </a:r>
            <a:r>
              <a:rPr lang="en-US" altLang="en-US" sz="2000" kern="0" dirty="0">
                <a:solidFill>
                  <a:srgbClr val="000000"/>
                </a:solidFill>
              </a:rPr>
              <a:t> output for the </a:t>
            </a:r>
            <a:r>
              <a:rPr lang="en-US" altLang="en-US" sz="2000" i="1" kern="0" dirty="0">
                <a:solidFill>
                  <a:srgbClr val="000000"/>
                </a:solidFill>
              </a:rPr>
              <a:t>J-K</a:t>
            </a:r>
            <a:r>
              <a:rPr lang="en-US" altLang="en-US" sz="2000" kern="0" dirty="0">
                <a:solidFill>
                  <a:srgbClr val="000000"/>
                </a:solidFill>
              </a:rPr>
              <a:t> flip-flop, given the inputs shown. </a:t>
            </a: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1765300" y="495333"/>
            <a:ext cx="901700" cy="311150"/>
          </a:xfrm>
          <a:prstGeom prst="rect">
            <a:avLst/>
          </a:prstGeom>
          <a:solidFill>
            <a:srgbClr val="FFFF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9" name="AutoShape 18"/>
          <p:cNvSpPr>
            <a:spLocks noChangeAspect="1" noChangeArrowheads="1" noTextEdit="1"/>
          </p:cNvSpPr>
          <p:nvPr/>
        </p:nvSpPr>
        <p:spPr bwMode="auto">
          <a:xfrm>
            <a:off x="1734820" y="4641851"/>
            <a:ext cx="64135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96245" y="3559083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Notice that the outputs change on the leading edge of the clock. </a:t>
            </a:r>
          </a:p>
        </p:txBody>
      </p:sp>
      <p:sp>
        <p:nvSpPr>
          <p:cNvPr id="17" name="WordArt 44"/>
          <p:cNvSpPr>
            <a:spLocks noChangeArrowheads="1" noChangeShapeType="1" noTextEdit="1"/>
          </p:cNvSpPr>
          <p:nvPr/>
        </p:nvSpPr>
        <p:spPr bwMode="auto">
          <a:xfrm>
            <a:off x="1661877" y="3177382"/>
            <a:ext cx="932180" cy="251618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96245" y="4343367"/>
            <a:ext cx="6553200" cy="2019300"/>
            <a:chOff x="58420" y="4641850"/>
            <a:chExt cx="6553200" cy="2019300"/>
          </a:xfrm>
        </p:grpSpPr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58420" y="4745038"/>
              <a:ext cx="3398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i="1" kern="0" dirty="0">
                  <a:solidFill>
                    <a:srgbClr val="000000"/>
                  </a:solidFill>
                  <a:latin typeface="Times" pitchFamily="18" charset="0"/>
                </a:rPr>
                <a:t>CLK</a:t>
              </a:r>
              <a:endParaRPr lang="en-US" alt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36220" y="6350000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i="1" kern="0">
                  <a:solidFill>
                    <a:srgbClr val="000000"/>
                  </a:solidFill>
                  <a:latin typeface="Times" pitchFamily="18" charset="0"/>
                </a:rPr>
                <a:t>Q</a:t>
              </a: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236220" y="5862638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i="1" kern="0" dirty="0">
                  <a:solidFill>
                    <a:srgbClr val="000000"/>
                  </a:solidFill>
                  <a:latin typeface="Times" pitchFamily="18" charset="0"/>
                </a:rPr>
                <a:t>K</a:t>
              </a:r>
              <a:endParaRPr lang="en-US" alt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42570" y="5353050"/>
              <a:ext cx="801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i="1" kern="0">
                  <a:solidFill>
                    <a:srgbClr val="000000"/>
                  </a:solidFill>
                  <a:latin typeface="Times" pitchFamily="18" charset="0"/>
                </a:rPr>
                <a:t>J</a:t>
              </a:r>
              <a:endParaRPr lang="en-US" altLang="en-US" ker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8" name="Object 49"/>
            <p:cNvGraphicFramePr>
              <a:graphicFrameLocks noChangeAspect="1"/>
            </p:cNvGraphicFramePr>
            <p:nvPr>
              <p:extLst/>
            </p:nvPr>
          </p:nvGraphicFramePr>
          <p:xfrm>
            <a:off x="439420" y="4641850"/>
            <a:ext cx="6172200" cy="201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CorelDRAW" r:id="rId5" imgW="5385976" imgH="1761500" progId="CorelDRAW.Graphic.13">
                    <p:embed/>
                  </p:oleObj>
                </mc:Choice>
                <mc:Fallback>
                  <p:oleObj name="CorelDRAW" r:id="rId5" imgW="5385976" imgH="1761500" progId="CorelDRAW.Graphic.13">
                    <p:embed/>
                    <p:pic>
                      <p:nvPicPr>
                        <p:cNvPr id="18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420" y="4641850"/>
                          <a:ext cx="6172200" cy="2019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5410201" y="1222096"/>
            <a:ext cx="1827213" cy="1649413"/>
            <a:chOff x="3658393" y="1689894"/>
            <a:chExt cx="1827213" cy="1649413"/>
          </a:xfrm>
        </p:grpSpPr>
        <p:graphicFrame>
          <p:nvGraphicFramePr>
            <p:cNvPr id="14" name="Object 32"/>
            <p:cNvGraphicFramePr>
              <a:graphicFrameLocks noChangeAspect="1"/>
            </p:cNvGraphicFramePr>
            <p:nvPr>
              <p:extLst/>
            </p:nvPr>
          </p:nvGraphicFramePr>
          <p:xfrm>
            <a:off x="3658393" y="1689894"/>
            <a:ext cx="1827213" cy="164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CorelDRAW" r:id="rId7" imgW="912796" imgH="824504" progId="CorelDRAW.Graphic.13">
                    <p:embed/>
                  </p:oleObj>
                </mc:Choice>
                <mc:Fallback>
                  <p:oleObj name="CorelDRAW" r:id="rId7" imgW="912796" imgH="824504" progId="CorelDRAW.Graphic.13">
                    <p:embed/>
                    <p:pic>
                      <p:nvPicPr>
                        <p:cNvPr id="14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8393" y="1689894"/>
                          <a:ext cx="1827213" cy="164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4267197" y="1821161"/>
              <a:ext cx="710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J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302703" y="2833884"/>
              <a:ext cx="1142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400" i="1" kern="0" dirty="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en-US" sz="1200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0" y="1821161"/>
              <a:ext cx="17568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400" i="1" kern="0" dirty="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32959" y="2796273"/>
              <a:ext cx="17568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400" i="1" kern="0" dirty="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4411139" y="2408238"/>
              <a:ext cx="3398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i="1" kern="0" dirty="0">
                  <a:solidFill>
                    <a:srgbClr val="000000"/>
                  </a:solidFill>
                  <a:latin typeface="Times" pitchFamily="18" charset="0"/>
                </a:rPr>
                <a:t>CLK</a:t>
              </a:r>
              <a:endParaRPr lang="en-US" altLang="en-US" kern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3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53029" y="120721"/>
            <a:ext cx="7114336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</a:rPr>
              <a:t>   Asynchronous Preset and Clear Inputs </a:t>
            </a:r>
            <a:r>
              <a:rPr lang="en-US" altLang="en-US" kern="0">
                <a:solidFill>
                  <a:prstClr val="black"/>
                </a:solidFill>
              </a:rPr>
              <a:t>  Flip-flop</a:t>
            </a:r>
            <a:endParaRPr lang="en-US" altLang="en-US" kern="0" dirty="0">
              <a:solidFill>
                <a:prstClr val="black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76400" y="746344"/>
            <a:ext cx="87630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i="1" kern="0" dirty="0">
                <a:solidFill>
                  <a:srgbClr val="FF0000"/>
                </a:solidFill>
              </a:rPr>
              <a:t>Asynchronous</a:t>
            </a:r>
            <a:r>
              <a:rPr lang="en-US" altLang="en-US" sz="2000" kern="0" dirty="0">
                <a:solidFill>
                  <a:srgbClr val="FF0000"/>
                </a:solidFill>
              </a:rPr>
              <a:t>, meaning they affect the output independent of the clock</a:t>
            </a:r>
            <a:r>
              <a:rPr lang="en-US" altLang="en-US" sz="1800" kern="0" dirty="0">
                <a:solidFill>
                  <a:srgbClr val="000000"/>
                </a:solidFill>
              </a:rPr>
              <a:t>. Two such inputs are normally labeled preset (PRE) and clear (</a:t>
            </a:r>
            <a:r>
              <a:rPr lang="en-US" altLang="en-US" sz="1800" kern="0" dirty="0" err="1">
                <a:solidFill>
                  <a:srgbClr val="000000"/>
                </a:solidFill>
              </a:rPr>
              <a:t>CLR</a:t>
            </a:r>
            <a:r>
              <a:rPr lang="en-US" altLang="en-US" sz="1800" kern="0" dirty="0">
                <a:solidFill>
                  <a:srgbClr val="000000"/>
                </a:solidFill>
              </a:rPr>
              <a:t>). These inputs are usually active LOW. A J-K flip flop with active LOW preset and </a:t>
            </a:r>
            <a:r>
              <a:rPr lang="en-US" altLang="en-US" sz="1800" kern="0" dirty="0" err="1">
                <a:solidFill>
                  <a:srgbClr val="000000"/>
                </a:solidFill>
              </a:rPr>
              <a:t>CLR</a:t>
            </a:r>
            <a:r>
              <a:rPr lang="en-US" altLang="en-US" sz="1800" kern="0" dirty="0">
                <a:solidFill>
                  <a:srgbClr val="000000"/>
                </a:solidFill>
              </a:rPr>
              <a:t> is shown</a:t>
            </a:r>
          </a:p>
        </p:txBody>
      </p:sp>
      <p:pic>
        <p:nvPicPr>
          <p:cNvPr id="1028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92" y="1828801"/>
            <a:ext cx="3438525" cy="2293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845389"/>
            <a:ext cx="1850367" cy="22619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</p:pic>
      <p:pic>
        <p:nvPicPr>
          <p:cNvPr id="10286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35" y="4475312"/>
            <a:ext cx="5310107" cy="226196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133600" y="4568093"/>
          <a:ext cx="2468288" cy="229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6" imgW="1760288" imgH="2161378" progId="Visio.Drawing.11">
                  <p:embed/>
                </p:oleObj>
              </mc:Choice>
              <mc:Fallback>
                <p:oleObj name="Visio" r:id="rId6" imgW="1760288" imgH="2161378" progId="Visio.Drawing.11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68093"/>
                        <a:ext cx="2468288" cy="22934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76400" y="4160492"/>
            <a:ext cx="105670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2407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176044" y="153671"/>
            <a:ext cx="139541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FFFF99"/>
                </a:solidFill>
              </a:rPr>
              <a:t>Flip-flops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565614" y="981834"/>
            <a:ext cx="765175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prstClr val="black"/>
                </a:solidFill>
              </a:rPr>
              <a:t>Determine the </a:t>
            </a:r>
            <a:r>
              <a:rPr lang="en-US" altLang="en-US" sz="2000" i="1" dirty="0">
                <a:solidFill>
                  <a:prstClr val="black"/>
                </a:solidFill>
              </a:rPr>
              <a:t>Q</a:t>
            </a:r>
            <a:r>
              <a:rPr lang="en-US" altLang="en-US" sz="2000" dirty="0">
                <a:solidFill>
                  <a:prstClr val="black"/>
                </a:solidFill>
              </a:rPr>
              <a:t> output for the </a:t>
            </a:r>
            <a:r>
              <a:rPr lang="en-US" altLang="en-US" sz="2000" i="1" dirty="0">
                <a:solidFill>
                  <a:prstClr val="black"/>
                </a:solidFill>
              </a:rPr>
              <a:t>J-K</a:t>
            </a:r>
            <a:r>
              <a:rPr lang="en-US" altLang="en-US" sz="2000" dirty="0">
                <a:solidFill>
                  <a:prstClr val="black"/>
                </a:solidFill>
              </a:rPr>
              <a:t> flip-flop, given the inputs shown. </a:t>
            </a:r>
          </a:p>
        </p:txBody>
      </p:sp>
      <p:sp>
        <p:nvSpPr>
          <p:cNvPr id="9" name="WordArt 22"/>
          <p:cNvSpPr>
            <a:spLocks noChangeArrowheads="1" noChangeShapeType="1" noTextEdit="1"/>
          </p:cNvSpPr>
          <p:nvPr/>
        </p:nvSpPr>
        <p:spPr bwMode="auto">
          <a:xfrm>
            <a:off x="1749708" y="538112"/>
            <a:ext cx="990600" cy="304481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0151A3-E9B3-436F-87E5-4BA8F4AC78C1}"/>
              </a:ext>
            </a:extLst>
          </p:cNvPr>
          <p:cNvGrpSpPr/>
          <p:nvPr/>
        </p:nvGrpSpPr>
        <p:grpSpPr>
          <a:xfrm>
            <a:off x="8464058" y="1385483"/>
            <a:ext cx="2277794" cy="2925167"/>
            <a:chOff x="6934200" y="76200"/>
            <a:chExt cx="2286000" cy="2840451"/>
          </a:xfrm>
        </p:grpSpPr>
        <p:graphicFrame>
          <p:nvGraphicFramePr>
            <p:cNvPr id="10" name="Object 33"/>
            <p:cNvGraphicFramePr>
              <a:graphicFrameLocks noChangeAspect="1"/>
            </p:cNvGraphicFramePr>
            <p:nvPr>
              <p:extLst/>
            </p:nvPr>
          </p:nvGraphicFramePr>
          <p:xfrm>
            <a:off x="6934200" y="381000"/>
            <a:ext cx="1841500" cy="220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CorelDRAW" r:id="rId3" imgW="935576" imgH="1122314" progId="CorelDRAW.Graphic.13">
                    <p:embed/>
                  </p:oleObj>
                </mc:Choice>
                <mc:Fallback>
                  <p:oleObj name="CorelDRAW" r:id="rId3" imgW="935576" imgH="1122314" progId="CorelDRAW.Graphic.13">
                    <p:embed/>
                    <p:pic>
                      <p:nvPicPr>
                        <p:cNvPr id="1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381000"/>
                          <a:ext cx="1841500" cy="2209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34"/>
            <p:cNvSpPr>
              <a:spLocks noChangeArrowheads="1"/>
            </p:cNvSpPr>
            <p:nvPr/>
          </p:nvSpPr>
          <p:spPr bwMode="auto">
            <a:xfrm>
              <a:off x="7673975" y="1371600"/>
              <a:ext cx="341061" cy="20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i="1" dirty="0">
                  <a:solidFill>
                    <a:srgbClr val="000000"/>
                  </a:solidFill>
                  <a:latin typeface="Times" pitchFamily="18" charset="0"/>
                </a:rPr>
                <a:t>CLK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35"/>
            <p:cNvSpPr>
              <a:spLocks noChangeArrowheads="1"/>
            </p:cNvSpPr>
            <p:nvPr/>
          </p:nvSpPr>
          <p:spPr bwMode="auto">
            <a:xfrm>
              <a:off x="7556500" y="1920875"/>
              <a:ext cx="120659" cy="20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  <a:latin typeface="Times" pitchFamily="18" charset="0"/>
                </a:rPr>
                <a:t>K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7562850" y="881063"/>
              <a:ext cx="80439" cy="20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  <a:latin typeface="Times" pitchFamily="18" charset="0"/>
                </a:rPr>
                <a:t>J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8781416" y="1745398"/>
              <a:ext cx="266700" cy="329441"/>
              <a:chOff x="2454" y="3201"/>
              <a:chExt cx="240" cy="199"/>
            </a:xfrm>
          </p:grpSpPr>
          <p:sp>
            <p:nvSpPr>
              <p:cNvPr id="15" name="Text Box 38"/>
              <p:cNvSpPr txBox="1">
                <a:spLocks noChangeArrowheads="1"/>
              </p:cNvSpPr>
              <p:nvPr/>
            </p:nvSpPr>
            <p:spPr bwMode="auto">
              <a:xfrm>
                <a:off x="2454" y="3201"/>
                <a:ext cx="240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i="1" dirty="0">
                    <a:solidFill>
                      <a:srgbClr val="FF0000"/>
                    </a:solidFill>
                  </a:rPr>
                  <a:t>Q</a:t>
                </a:r>
              </a:p>
            </p:txBody>
          </p:sp>
          <p:sp>
            <p:nvSpPr>
              <p:cNvPr id="16" name="Line 39"/>
              <p:cNvSpPr>
                <a:spLocks noChangeShapeType="1"/>
              </p:cNvSpPr>
              <p:nvPr/>
            </p:nvSpPr>
            <p:spPr bwMode="auto">
              <a:xfrm>
                <a:off x="2524" y="3237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8763000" y="781051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i="1" dirty="0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7556500" y="76200"/>
              <a:ext cx="513522" cy="29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i="1">
                  <a:solidFill>
                    <a:prstClr val="black"/>
                  </a:solidFill>
                </a:rPr>
                <a:t>PRE</a:t>
              </a:r>
            </a:p>
          </p:txBody>
        </p:sp>
        <p:sp>
          <p:nvSpPr>
            <p:cNvPr id="19" name="Text Box 42"/>
            <p:cNvSpPr txBox="1">
              <a:spLocks noChangeArrowheads="1"/>
            </p:cNvSpPr>
            <p:nvPr/>
          </p:nvSpPr>
          <p:spPr bwMode="auto">
            <a:xfrm>
              <a:off x="7597775" y="2617788"/>
              <a:ext cx="515131" cy="29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i="1" dirty="0" err="1">
                  <a:solidFill>
                    <a:prstClr val="black"/>
                  </a:solidFill>
                </a:rPr>
                <a:t>CLR</a:t>
              </a:r>
              <a:endParaRPr lang="en-US" altLang="en-US" sz="1400" i="1" dirty="0">
                <a:solidFill>
                  <a:prstClr val="black"/>
                </a:solidFill>
              </a:endParaRPr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>
              <a:off x="7708900" y="261778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44"/>
            <p:cNvSpPr>
              <a:spLocks noChangeShapeType="1"/>
            </p:cNvSpPr>
            <p:nvPr/>
          </p:nvSpPr>
          <p:spPr bwMode="auto">
            <a:xfrm>
              <a:off x="7658100" y="10795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WordArt 46"/>
          <p:cNvSpPr>
            <a:spLocks noChangeArrowheads="1" noChangeShapeType="1" noTextEdit="1"/>
          </p:cNvSpPr>
          <p:nvPr/>
        </p:nvSpPr>
        <p:spPr bwMode="auto">
          <a:xfrm>
            <a:off x="1705074" y="3566416"/>
            <a:ext cx="854075" cy="274954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2AF7B9-1643-433C-B1FE-C2A7991E0685}"/>
              </a:ext>
            </a:extLst>
          </p:cNvPr>
          <p:cNvGrpSpPr/>
          <p:nvPr/>
        </p:nvGrpSpPr>
        <p:grpSpPr>
          <a:xfrm>
            <a:off x="2411985" y="3998075"/>
            <a:ext cx="6697396" cy="2735910"/>
            <a:chOff x="1066801" y="3276600"/>
            <a:chExt cx="6705599" cy="2889250"/>
          </a:xfrm>
        </p:grpSpPr>
        <p:graphicFrame>
          <p:nvGraphicFramePr>
            <p:cNvPr id="2" name="Object 54"/>
            <p:cNvGraphicFramePr>
              <a:graphicFrameLocks noChangeAspect="1"/>
            </p:cNvGraphicFramePr>
            <p:nvPr>
              <p:extLst/>
            </p:nvPr>
          </p:nvGraphicFramePr>
          <p:xfrm>
            <a:off x="1524000" y="3581400"/>
            <a:ext cx="6019800" cy="2584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CorelDRAW" r:id="rId5" imgW="5148232" imgH="2209190" progId="CorelDRAW.Graphic.13">
                    <p:embed/>
                  </p:oleObj>
                </mc:Choice>
                <mc:Fallback>
                  <p:oleObj name="CorelDRAW" r:id="rId5" imgW="5148232" imgH="2209190" progId="CorelDRAW.Graphic.13">
                    <p:embed/>
                    <p:pic>
                      <p:nvPicPr>
                        <p:cNvPr id="2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3581400"/>
                          <a:ext cx="6019800" cy="2584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1487488" y="3276600"/>
              <a:ext cx="533400" cy="357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prstClr val="black"/>
                  </a:solidFill>
                </a:rPr>
                <a:t>Set</a:t>
              </a:r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2590800" y="3276600"/>
              <a:ext cx="838200" cy="357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prstClr val="black"/>
                  </a:solidFill>
                </a:rPr>
                <a:t>Toggle</a:t>
              </a:r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4724400" y="3276600"/>
              <a:ext cx="646113" cy="357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prstClr val="black"/>
                  </a:solidFill>
                </a:rPr>
                <a:t>Reset</a:t>
              </a:r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5791200" y="3276600"/>
              <a:ext cx="914400" cy="357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prstClr val="black"/>
                  </a:solidFill>
                </a:rPr>
                <a:t>Toggle</a:t>
              </a:r>
            </a:p>
          </p:txBody>
        </p:sp>
        <p:sp>
          <p:nvSpPr>
            <p:cNvPr id="27" name="Text Box 51"/>
            <p:cNvSpPr txBox="1">
              <a:spLocks noChangeArrowheads="1"/>
            </p:cNvSpPr>
            <p:nvPr/>
          </p:nvSpPr>
          <p:spPr bwMode="auto">
            <a:xfrm>
              <a:off x="2971800" y="4572000"/>
              <a:ext cx="533400" cy="357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prstClr val="black"/>
                  </a:solidFill>
                </a:rPr>
                <a:t>Set</a:t>
              </a:r>
            </a:p>
          </p:txBody>
        </p:sp>
        <p:sp>
          <p:nvSpPr>
            <p:cNvPr id="28" name="Text Box 52"/>
            <p:cNvSpPr txBox="1">
              <a:spLocks noChangeArrowheads="1"/>
            </p:cNvSpPr>
            <p:nvPr/>
          </p:nvSpPr>
          <p:spPr bwMode="auto">
            <a:xfrm>
              <a:off x="3657600" y="3276600"/>
              <a:ext cx="533400" cy="357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prstClr val="black"/>
                  </a:solidFill>
                </a:rPr>
                <a:t>Set</a:t>
              </a:r>
            </a:p>
          </p:txBody>
        </p:sp>
        <p:sp>
          <p:nvSpPr>
            <p:cNvPr id="29" name="Text Box 53"/>
            <p:cNvSpPr txBox="1">
              <a:spLocks noChangeArrowheads="1"/>
            </p:cNvSpPr>
            <p:nvPr/>
          </p:nvSpPr>
          <p:spPr bwMode="auto">
            <a:xfrm>
              <a:off x="6440488" y="4997450"/>
              <a:ext cx="646112" cy="357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prstClr val="black"/>
                  </a:solidFill>
                </a:rPr>
                <a:t>Reset</a:t>
              </a:r>
            </a:p>
          </p:txBody>
        </p:sp>
        <p:sp>
          <p:nvSpPr>
            <p:cNvPr id="30" name="Text Box 55"/>
            <p:cNvSpPr txBox="1">
              <a:spLocks noChangeArrowheads="1"/>
            </p:cNvSpPr>
            <p:nvPr/>
          </p:nvSpPr>
          <p:spPr bwMode="auto">
            <a:xfrm>
              <a:off x="6858000" y="3276600"/>
              <a:ext cx="914400" cy="357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prstClr val="black"/>
                  </a:solidFill>
                </a:rPr>
                <a:t>Latch</a:t>
              </a:r>
            </a:p>
          </p:txBody>
        </p:sp>
        <p:sp>
          <p:nvSpPr>
            <p:cNvPr id="32" name="Rectangle 57"/>
            <p:cNvSpPr>
              <a:spLocks noChangeArrowheads="1"/>
            </p:cNvSpPr>
            <p:nvPr/>
          </p:nvSpPr>
          <p:spPr bwMode="auto">
            <a:xfrm>
              <a:off x="1111250" y="3657600"/>
              <a:ext cx="340253" cy="22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i="1" dirty="0">
                  <a:solidFill>
                    <a:srgbClr val="000000"/>
                  </a:solidFill>
                  <a:latin typeface="Times" pitchFamily="18" charset="0"/>
                </a:rPr>
                <a:t>CLK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1295400" y="4572000"/>
              <a:ext cx="120373" cy="22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  <a:latin typeface="Times" pitchFamily="18" charset="0"/>
                </a:rPr>
                <a:t>K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 flipH="1">
              <a:off x="1308100" y="4114800"/>
              <a:ext cx="215900" cy="22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i="1">
                  <a:solidFill>
                    <a:srgbClr val="000000"/>
                  </a:solidFill>
                  <a:latin typeface="Times" pitchFamily="18" charset="0"/>
                </a:rPr>
                <a:t>J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Text Box 63"/>
            <p:cNvSpPr txBox="1">
              <a:spLocks noChangeArrowheads="1"/>
            </p:cNvSpPr>
            <p:nvPr/>
          </p:nvSpPr>
          <p:spPr bwMode="auto">
            <a:xfrm>
              <a:off x="1143000" y="5729287"/>
              <a:ext cx="533400" cy="390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i="1">
                  <a:solidFill>
                    <a:prstClr val="black"/>
                  </a:solidFill>
                </a:rPr>
                <a:t>Q</a:t>
              </a:r>
            </a:p>
          </p:txBody>
        </p:sp>
        <p:grpSp>
          <p:nvGrpSpPr>
            <p:cNvPr id="36" name="Group 67"/>
            <p:cNvGrpSpPr>
              <a:grpSpLocks/>
            </p:cNvGrpSpPr>
            <p:nvPr/>
          </p:nvGrpSpPr>
          <p:grpSpPr bwMode="auto">
            <a:xfrm>
              <a:off x="1066801" y="4953008"/>
              <a:ext cx="512763" cy="325438"/>
              <a:chOff x="482" y="3190"/>
              <a:chExt cx="323" cy="205"/>
            </a:xfrm>
          </p:grpSpPr>
          <p:sp>
            <p:nvSpPr>
              <p:cNvPr id="37" name="Text Box 64"/>
              <p:cNvSpPr txBox="1">
                <a:spLocks noChangeArrowheads="1"/>
              </p:cNvSpPr>
              <p:nvPr/>
            </p:nvSpPr>
            <p:spPr bwMode="auto">
              <a:xfrm>
                <a:off x="482" y="3190"/>
                <a:ext cx="323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i="1">
                    <a:solidFill>
                      <a:prstClr val="black"/>
                    </a:solidFill>
                  </a:rPr>
                  <a:t>PRE</a:t>
                </a:r>
              </a:p>
            </p:txBody>
          </p:sp>
          <p:sp>
            <p:nvSpPr>
              <p:cNvPr id="38" name="Line 66"/>
              <p:cNvSpPr>
                <a:spLocks noChangeShapeType="1"/>
              </p:cNvSpPr>
              <p:nvPr/>
            </p:nvSpPr>
            <p:spPr bwMode="auto">
              <a:xfrm>
                <a:off x="546" y="321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70"/>
            <p:cNvGrpSpPr>
              <a:grpSpLocks/>
            </p:cNvGrpSpPr>
            <p:nvPr/>
          </p:nvGrpSpPr>
          <p:grpSpPr bwMode="auto">
            <a:xfrm>
              <a:off x="1066801" y="5334008"/>
              <a:ext cx="514351" cy="325438"/>
              <a:chOff x="720" y="3360"/>
              <a:chExt cx="324" cy="205"/>
            </a:xfrm>
          </p:grpSpPr>
          <p:sp>
            <p:nvSpPr>
              <p:cNvPr id="40" name="Text Box 68"/>
              <p:cNvSpPr txBox="1">
                <a:spLocks noChangeArrowheads="1"/>
              </p:cNvSpPr>
              <p:nvPr/>
            </p:nvSpPr>
            <p:spPr bwMode="auto">
              <a:xfrm>
                <a:off x="720" y="3360"/>
                <a:ext cx="324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i="1">
                    <a:solidFill>
                      <a:prstClr val="black"/>
                    </a:solidFill>
                  </a:rPr>
                  <a:t>CLR</a:t>
                </a:r>
              </a:p>
            </p:txBody>
          </p:sp>
          <p:sp>
            <p:nvSpPr>
              <p:cNvPr id="41" name="Line 69"/>
              <p:cNvSpPr>
                <a:spLocks noChangeShapeType="1"/>
              </p:cNvSpPr>
              <p:nvPr/>
            </p:nvSpPr>
            <p:spPr bwMode="auto">
              <a:xfrm>
                <a:off x="790" y="3377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84" y="1689678"/>
            <a:ext cx="1781175" cy="172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5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739640" y="164813"/>
            <a:ext cx="2362200" cy="58477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kern="0" dirty="0">
                <a:solidFill>
                  <a:prstClr val="black"/>
                </a:solidFill>
              </a:rPr>
              <a:t> T  Flip-flops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4"/>
          <a:stretch/>
        </p:blipFill>
        <p:spPr bwMode="auto">
          <a:xfrm>
            <a:off x="7008545" y="868543"/>
            <a:ext cx="3555999" cy="2158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1667C-6CB2-474A-8372-CE110A4D3735}"/>
              </a:ext>
            </a:extLst>
          </p:cNvPr>
          <p:cNvPicPr/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055476"/>
            <a:ext cx="241934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42503-6578-4776-9416-B32F0647BB0C}"/>
              </a:ext>
            </a:extLst>
          </p:cNvPr>
          <p:cNvPicPr/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94" y="6134686"/>
            <a:ext cx="2419350" cy="520988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C7939-4444-45F8-963C-0CB76B4872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996"/>
          <a:stretch/>
        </p:blipFill>
        <p:spPr>
          <a:xfrm>
            <a:off x="2057400" y="3198719"/>
            <a:ext cx="8077200" cy="2158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9F7A9-E867-4507-A167-5B06BFB8F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20" b="62138"/>
          <a:stretch/>
        </p:blipFill>
        <p:spPr>
          <a:xfrm>
            <a:off x="1627458" y="1528180"/>
            <a:ext cx="5474383" cy="1318035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13937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1" y="685800"/>
            <a:ext cx="853440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/>
              </a:rPr>
              <a:t>Two-state devices called multivibrators are used extensively in digital electronics.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22683" y="1"/>
            <a:ext cx="2622834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Multivibrator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84" y="1191624"/>
            <a:ext cx="2654749" cy="15113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2" y="1252437"/>
            <a:ext cx="2762339" cy="16190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63393" y="1429699"/>
            <a:ext cx="276233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</a:rPr>
              <a:t>1.</a:t>
            </a:r>
            <a:r>
              <a:rPr lang="en-US" b="1" dirty="0">
                <a:solidFill>
                  <a:prstClr val="black"/>
                </a:solidFill>
                <a:latin typeface="Times New Roman"/>
                <a:hlinkClick r:id="rId4"/>
              </a:rPr>
              <a:t>Bistabl</a:t>
            </a:r>
            <a:r>
              <a:rPr lang="en-US" b="1" u="sng" dirty="0">
                <a:solidFill>
                  <a:prstClr val="black"/>
                </a:solidFill>
                <a:latin typeface="Times New Roman"/>
                <a:hlinkClick r:id="rId4"/>
              </a:rPr>
              <a:t>e</a:t>
            </a:r>
            <a:r>
              <a:rPr lang="en-US" b="1" u="sng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u="sng" dirty="0">
                <a:solidFill>
                  <a:prstClr val="black"/>
                </a:solidFill>
                <a:latin typeface="Times New Roman"/>
                <a:hlinkClick r:id="rId4"/>
              </a:rPr>
              <a:t>Monostable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are called </a:t>
            </a:r>
            <a:r>
              <a:rPr lang="en-US" dirty="0">
                <a:solidFill>
                  <a:prstClr val="black"/>
                </a:solidFill>
                <a:latin typeface="Times New Roman"/>
                <a:hlinkClick r:id="rId5"/>
              </a:rPr>
              <a:t>Flip-flops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 and are the basic memory devices used in sequential logic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3392" y="2973815"/>
            <a:ext cx="3746808" cy="969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en-US" sz="1900" b="1" dirty="0">
                <a:solidFill>
                  <a:prstClr val="black"/>
                </a:solidFill>
                <a:latin typeface="Times New Roman"/>
                <a:hlinkClick r:id="rId4"/>
              </a:rPr>
              <a:t>Monostable Multivibrator</a:t>
            </a:r>
            <a:r>
              <a:rPr lang="en-US" sz="19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Times New Roman"/>
              </a:rPr>
              <a:t>("</a:t>
            </a:r>
            <a:r>
              <a:rPr lang="en-US" sz="1900" b="1" dirty="0">
                <a:solidFill>
                  <a:srgbClr val="000000"/>
                </a:solidFill>
                <a:latin typeface="Times New Roman"/>
              </a:rPr>
              <a:t>one-sho</a:t>
            </a:r>
            <a:r>
              <a:rPr lang="en-US" sz="1900" dirty="0">
                <a:solidFill>
                  <a:srgbClr val="000000"/>
                </a:solidFill>
                <a:latin typeface="Times New Roman"/>
              </a:rPr>
              <a:t>t" circuit) which can serve as a pulse source.</a:t>
            </a:r>
            <a:endParaRPr lang="en-US" sz="1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52" y="4116558"/>
            <a:ext cx="2423279" cy="2589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68" y="3833364"/>
            <a:ext cx="4667340" cy="2949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7" name="Rectangle 6"/>
          <p:cNvSpPr/>
          <p:nvPr/>
        </p:nvSpPr>
        <p:spPr>
          <a:xfrm>
            <a:off x="5632668" y="2967710"/>
            <a:ext cx="489594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.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hlinkClick r:id="rId8"/>
              </a:rPr>
              <a:t>Astable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hlinkClick r:id="rId8"/>
              </a:rPr>
              <a:t> Multivibrator</a:t>
            </a:r>
            <a:r>
              <a:rPr lang="en-US" dirty="0">
                <a:solidFill>
                  <a:prstClr val="black"/>
                </a:solidFill>
                <a:latin typeface="Times New Roman"/>
                <a:hlinkClick r:id="rId8"/>
              </a:rPr>
              <a:t> 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which serves as an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oscillator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55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392758" y="736381"/>
          <a:ext cx="740648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3" imgW="6127722" imgH="1950971" progId="Visio.Drawing.11">
                  <p:embed/>
                </p:oleObj>
              </mc:Choice>
              <mc:Fallback>
                <p:oleObj name="Visio" r:id="rId3" imgW="6127722" imgH="1950971" progId="Visio.Drawing.11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758" y="736381"/>
                        <a:ext cx="7406481" cy="2362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131744" y="146403"/>
            <a:ext cx="3928511" cy="48301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Master / Slave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JK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Flip Flops</a:t>
            </a:r>
            <a:endParaRPr lang="en-US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3154258"/>
            <a:ext cx="6248400" cy="7107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dirty="0" err="1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Clk</a:t>
            </a:r>
            <a:r>
              <a:rPr lang="en-US" sz="1400" b="1" dirty="0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   </a:t>
            </a:r>
            <a:r>
              <a:rPr lang="en-US" b="1" dirty="0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{</a:t>
            </a:r>
            <a:r>
              <a:rPr lang="en-US" sz="1400" b="1" dirty="0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 HIGH</a:t>
            </a:r>
            <a:r>
              <a:rPr lang="en-US" b="1" dirty="0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   = Master enable; Slave  isolate }</a:t>
            </a:r>
            <a:r>
              <a:rPr lang="en-US" sz="1400" b="1" dirty="0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  </a:t>
            </a:r>
            <a:endParaRPr lang="en-US" sz="1200" b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</a:pPr>
            <a:r>
              <a:rPr lang="en-US" sz="1400" b="1" dirty="0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Clk</a:t>
            </a:r>
            <a:r>
              <a:rPr lang="en-US" sz="1400" b="1" dirty="0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   </a:t>
            </a:r>
            <a:r>
              <a:rPr lang="en-US" b="1" dirty="0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{</a:t>
            </a:r>
            <a:r>
              <a:rPr lang="en-US" sz="1400" b="1" dirty="0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 HIGH</a:t>
            </a:r>
            <a:r>
              <a:rPr lang="en-US" b="1" dirty="0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  = Master isolate; Slave  enable }</a:t>
            </a:r>
            <a:r>
              <a:rPr lang="en-US" sz="1400" b="1" dirty="0">
                <a:solidFill>
                  <a:srgbClr val="000000"/>
                </a:solidFill>
                <a:latin typeface="GoudyOldStyle"/>
                <a:ea typeface="Calibri"/>
                <a:cs typeface="Arial"/>
              </a:rPr>
              <a:t>  </a:t>
            </a:r>
            <a:endParaRPr lang="en-US" sz="12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8"/>
          <a:stretch/>
        </p:blipFill>
        <p:spPr bwMode="auto">
          <a:xfrm>
            <a:off x="2042159" y="4424182"/>
            <a:ext cx="7848600" cy="2287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7" name="Rectangle 6"/>
          <p:cNvSpPr/>
          <p:nvPr/>
        </p:nvSpPr>
        <p:spPr>
          <a:xfrm>
            <a:off x="1847911" y="3947887"/>
            <a:ext cx="1274708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High,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42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49A792-0DAF-45EF-943C-44194CCB11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85800"/>
            <a:ext cx="8381999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60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918494" y="1480375"/>
            <a:ext cx="820261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A </a:t>
            </a:r>
            <a:r>
              <a:rPr lang="en-US" altLang="en-US" b="1" kern="0" dirty="0">
                <a:solidFill>
                  <a:srgbClr val="000000"/>
                </a:solidFill>
              </a:rPr>
              <a:t>latch</a:t>
            </a:r>
            <a:r>
              <a:rPr lang="en-US" altLang="en-US" kern="0" dirty="0">
                <a:solidFill>
                  <a:srgbClr val="000000"/>
                </a:solidFill>
              </a:rPr>
              <a:t> is a temporary storage device that has two stable states (bistable). It is a basic form of memory. 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362200" y="2514601"/>
            <a:ext cx="77589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The </a:t>
            </a:r>
            <a:r>
              <a:rPr lang="en-US" altLang="en-US" sz="2000" b="1" kern="0" dirty="0">
                <a:solidFill>
                  <a:srgbClr val="FF0000"/>
                </a:solidFill>
              </a:rPr>
              <a:t>S-R </a:t>
            </a:r>
            <a:r>
              <a:rPr lang="en-US" altLang="en-US" sz="2000" kern="0" dirty="0">
                <a:solidFill>
                  <a:srgbClr val="000000"/>
                </a:solidFill>
              </a:rPr>
              <a:t>(Set-Reset) latch is the most basic type. It can be constructed from NOR gates or NAND gates. With NOR gates, the latch responds to active-HIGH inputs; with NAND gates, it responds to active-LOW inputs.</a:t>
            </a: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3003153" y="5923558"/>
            <a:ext cx="647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800" kern="0" dirty="0">
                <a:solidFill>
                  <a:srgbClr val="000000"/>
                </a:solidFill>
              </a:rPr>
              <a:t>NOR Active-HIGH Latch                     NAND Active-LOW Latch</a:t>
            </a:r>
          </a:p>
        </p:txBody>
      </p:sp>
      <p:pic>
        <p:nvPicPr>
          <p:cNvPr id="24" name="Picture 23" descr="C:\Users\hayder\AppData\Local\Microsoft\Windows\INetCache\Content.Word\LLL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t="14822" r="41398" b="16623"/>
          <a:stretch/>
        </p:blipFill>
        <p:spPr bwMode="auto">
          <a:xfrm>
            <a:off x="6688470" y="3759358"/>
            <a:ext cx="2967828" cy="1833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05178" y="151228"/>
            <a:ext cx="2505222" cy="610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063D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Flip-flops</a:t>
            </a:r>
            <a:endParaRPr lang="en-GB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1918494" y="851571"/>
            <a:ext cx="1298575" cy="523875"/>
          </a:xfrm>
          <a:prstGeom prst="rect">
            <a:avLst/>
          </a:prstGeom>
          <a:solidFill>
            <a:srgbClr val="CC6600">
              <a:lumMod val="60000"/>
              <a:lumOff val="4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kern="0">
                <a:solidFill>
                  <a:srgbClr val="000000"/>
                </a:solidFill>
              </a:rPr>
              <a:t>Latches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6EC391-871B-4BB4-AD73-4ED2B11810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5009" b="10288"/>
          <a:stretch/>
        </p:blipFill>
        <p:spPr>
          <a:xfrm>
            <a:off x="2535702" y="3667338"/>
            <a:ext cx="3164778" cy="20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6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7834842" cy="52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76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ayder\AppData\Local\Microsoft\Windows\INetCache\Content.Word\L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99711"/>
            <a:ext cx="6248400" cy="2382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029200" y="304801"/>
            <a:ext cx="1877430" cy="6132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</a:rPr>
              <a:t>SR Latch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5364B-9D9B-4AF3-B1C0-A86C0C0ED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1066800"/>
            <a:ext cx="6005080" cy="2540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7846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76200"/>
            <a:ext cx="2971800" cy="6096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63DE8"/>
                </a:solidFill>
              </a:rPr>
              <a:t>Flip-flops</a:t>
            </a:r>
            <a:endParaRPr lang="en-GB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86618"/>
            <a:ext cx="8686800" cy="2667000"/>
          </a:xfrm>
        </p:spPr>
        <p:txBody>
          <a:bodyPr/>
          <a:lstStyle/>
          <a:p>
            <a:pPr algn="just"/>
            <a:r>
              <a:rPr lang="en-US" altLang="en-US" sz="2400" dirty="0"/>
              <a:t>A device that stores either a 0 or 1.</a:t>
            </a:r>
          </a:p>
          <a:p>
            <a:pPr algn="just"/>
            <a:r>
              <a:rPr lang="en-US" altLang="en-US" sz="2400" dirty="0"/>
              <a:t>Stored value can be changed only at certain times determined by a clock input.</a:t>
            </a:r>
          </a:p>
          <a:p>
            <a:pPr algn="just"/>
            <a:r>
              <a:rPr lang="en-US" altLang="en-US" sz="2400" dirty="0"/>
              <a:t>New value depend on the current state and it’s control inputs</a:t>
            </a:r>
          </a:p>
          <a:p>
            <a:pPr algn="just"/>
            <a:r>
              <a:rPr lang="en-US" altLang="en-US" sz="2400" dirty="0"/>
              <a:t>A digital circuit that contains flip-flops is called a </a:t>
            </a:r>
            <a:r>
              <a:rPr lang="en-US" altLang="en-US" sz="2400" dirty="0">
                <a:solidFill>
                  <a:srgbClr val="CC0000"/>
                </a:solidFill>
              </a:rPr>
              <a:t>sequential circuit</a:t>
            </a:r>
            <a:endParaRPr lang="en-GB" altLang="en-US" sz="1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928F83-AD92-4DF4-9186-61CD6CB92DC3}"/>
              </a:ext>
            </a:extLst>
          </p:cNvPr>
          <p:cNvGrpSpPr/>
          <p:nvPr/>
        </p:nvGrpSpPr>
        <p:grpSpPr>
          <a:xfrm>
            <a:off x="1843426" y="3973462"/>
            <a:ext cx="1849462" cy="2398089"/>
            <a:chOff x="319426" y="4137074"/>
            <a:chExt cx="1849462" cy="212355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9426" y="5906320"/>
              <a:ext cx="1801019" cy="3543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FF"/>
                  </a:solidFill>
                </a:rPr>
                <a:t>S-R flip-flops</a:t>
              </a:r>
              <a:endParaRPr lang="en-GB" altLang="en-US" sz="2000" dirty="0">
                <a:solidFill>
                  <a:srgbClr val="0000FF"/>
                </a:solidFill>
              </a:endParaRPr>
            </a:p>
          </p:txBody>
        </p:sp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26" y="4137074"/>
              <a:ext cx="1849462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6B818CC-EDCE-4973-959A-D9FE08EC4FA7}"/>
              </a:ext>
            </a:extLst>
          </p:cNvPr>
          <p:cNvGrpSpPr/>
          <p:nvPr/>
        </p:nvGrpSpPr>
        <p:grpSpPr>
          <a:xfrm>
            <a:off x="4074476" y="3970493"/>
            <a:ext cx="2028825" cy="2407455"/>
            <a:chOff x="3017456" y="4105862"/>
            <a:chExt cx="2028825" cy="224288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484127" y="5975984"/>
              <a:ext cx="1285929" cy="372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FF"/>
                  </a:solidFill>
                </a:rPr>
                <a:t>D flip-flop</a:t>
              </a:r>
              <a:endParaRPr lang="en-GB" altLang="en-US" sz="2000" dirty="0">
                <a:solidFill>
                  <a:srgbClr val="0000FF"/>
                </a:solidFill>
              </a:endParaRPr>
            </a:p>
          </p:txBody>
        </p:sp>
        <p:pic>
          <p:nvPicPr>
            <p:cNvPr id="20544" name="Picture 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456" y="4105862"/>
              <a:ext cx="2028825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531F1D-53C1-4E47-B1E0-FC8F7EBC64C6}"/>
              </a:ext>
            </a:extLst>
          </p:cNvPr>
          <p:cNvGrpSpPr/>
          <p:nvPr/>
        </p:nvGrpSpPr>
        <p:grpSpPr>
          <a:xfrm>
            <a:off x="8595609" y="3970493"/>
            <a:ext cx="1835982" cy="2437861"/>
            <a:chOff x="7071609" y="4114800"/>
            <a:chExt cx="1835982" cy="2293337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7419350" y="6031747"/>
              <a:ext cx="1252459" cy="3763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FF"/>
                  </a:solidFill>
                </a:rPr>
                <a:t>T flip-flop</a:t>
              </a:r>
              <a:endParaRPr lang="en-GB" altLang="en-US" sz="2000" dirty="0">
                <a:solidFill>
                  <a:srgbClr val="0000FF"/>
                </a:solidFill>
              </a:endParaRPr>
            </a:p>
          </p:txBody>
        </p:sp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609" y="4114800"/>
              <a:ext cx="1835982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9033EF-F346-4A9D-8A79-C26DDD58D1BF}"/>
              </a:ext>
            </a:extLst>
          </p:cNvPr>
          <p:cNvGrpSpPr/>
          <p:nvPr/>
        </p:nvGrpSpPr>
        <p:grpSpPr>
          <a:xfrm>
            <a:off x="6439471" y="3954221"/>
            <a:ext cx="1810588" cy="2439696"/>
            <a:chOff x="5094031" y="4081537"/>
            <a:chExt cx="1810588" cy="2272917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F058DF3-BB39-4FC3-964D-1FE8373E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776" y="5981696"/>
              <a:ext cx="1621595" cy="372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0000FF"/>
                  </a:solidFill>
                </a:rPr>
                <a:t>J-K flip-flops</a:t>
              </a:r>
              <a:endParaRPr lang="en-GB" altLang="en-US" sz="2000" dirty="0">
                <a:solidFill>
                  <a:srgbClr val="0000FF"/>
                </a:solidFill>
              </a:endParaRPr>
            </a:p>
          </p:txBody>
        </p:sp>
        <p:pic>
          <p:nvPicPr>
            <p:cNvPr id="13" name="Picture 63">
              <a:extLst>
                <a:ext uri="{FF2B5EF4-FFF2-40B4-BE49-F238E27FC236}">
                  <a16:creationId xmlns:a16="http://schemas.microsoft.com/office/drawing/2014/main" id="{1F48594B-572D-4AA0-A26A-1ED26F48F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031" y="4081537"/>
              <a:ext cx="1810588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205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74494" y="228601"/>
            <a:ext cx="1395413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>
                <a:solidFill>
                  <a:srgbClr val="FFFF99"/>
                </a:solidFill>
              </a:rPr>
              <a:t>Flip-flops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847850" y="1051340"/>
            <a:ext cx="86106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FF0000"/>
                </a:solidFill>
              </a:rPr>
              <a:t>Flip-flop</a:t>
            </a:r>
            <a:r>
              <a:rPr lang="en-US" altLang="en-US" kern="0" dirty="0">
                <a:solidFill>
                  <a:srgbClr val="000000"/>
                </a:solidFill>
              </a:rPr>
              <a:t> :is a clocked device, in which only the clock edge determines when a new bit is entered.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54285F-3A88-4234-A9A1-521941D1233C}"/>
              </a:ext>
            </a:extLst>
          </p:cNvPr>
          <p:cNvSpPr/>
          <p:nvPr/>
        </p:nvSpPr>
        <p:spPr>
          <a:xfrm>
            <a:off x="1850195" y="2668899"/>
            <a:ext cx="57607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The active edge can be </a:t>
            </a:r>
            <a:r>
              <a:rPr lang="en-US" altLang="en-US" sz="2400" kern="0" dirty="0">
                <a:solidFill>
                  <a:srgbClr val="FF0000"/>
                </a:solidFill>
                <a:latin typeface="Times New Roman" pitchFamily="18" charset="0"/>
              </a:rPr>
              <a:t>positive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altLang="en-US" sz="2400" kern="0" dirty="0">
                <a:solidFill>
                  <a:srgbClr val="FF0000"/>
                </a:solidFill>
                <a:latin typeface="Times New Roman" pitchFamily="18" charset="0"/>
              </a:rPr>
              <a:t>negative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E44A43-04EA-49FF-A48E-465A2C7A5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08828"/>
            <a:ext cx="6950042" cy="2819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0B3C965-B768-4C3A-8D9A-20A77385C555}"/>
              </a:ext>
            </a:extLst>
          </p:cNvPr>
          <p:cNvSpPr/>
          <p:nvPr/>
        </p:nvSpPr>
        <p:spPr>
          <a:xfrm>
            <a:off x="1847850" y="1990636"/>
            <a:ext cx="84963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en-US" sz="2400" kern="0" dirty="0">
                <a:solidFill>
                  <a:srgbClr val="FF0000"/>
                </a:solidFill>
                <a:latin typeface="Times New Roman" pitchFamily="18" charset="0"/>
              </a:rPr>
              <a:t>Flip-flop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</a:rPr>
              <a:t>differs from a latch in the manner it changes states.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229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62" y="891711"/>
            <a:ext cx="53514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46" y="3996855"/>
            <a:ext cx="4343400" cy="26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97393" y="196298"/>
            <a:ext cx="403860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FFFF99"/>
                </a:solidFill>
              </a:rPr>
              <a:t>Gated SR latch timing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E9C22-CDCE-4341-AAC6-CAF8F967D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891" y="852293"/>
            <a:ext cx="2853175" cy="19813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CB0124-4ACA-4CF9-B875-145A4D6DF89E}"/>
              </a:ext>
            </a:extLst>
          </p:cNvPr>
          <p:cNvSpPr/>
          <p:nvPr/>
        </p:nvSpPr>
        <p:spPr>
          <a:xfrm>
            <a:off x="4581470" y="1798675"/>
            <a:ext cx="56938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GB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FC5662-2503-4E23-AE20-F198215E1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798" y="3822323"/>
            <a:ext cx="4303202" cy="26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9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90042" y="766537"/>
            <a:ext cx="5162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A gated latch is a variation on the basic latch.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63343" y="147141"/>
            <a:ext cx="1712913" cy="52322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kern="0" dirty="0">
                <a:solidFill>
                  <a:prstClr val="black"/>
                </a:solidFill>
              </a:rPr>
              <a:t>Latches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997076" y="1260475"/>
            <a:ext cx="7985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The </a:t>
            </a:r>
            <a:r>
              <a:rPr lang="en-US" altLang="en-US" sz="2000" b="1" kern="0" dirty="0">
                <a:solidFill>
                  <a:srgbClr val="FF0000"/>
                </a:solidFill>
              </a:rPr>
              <a:t>gated latch </a:t>
            </a:r>
            <a:r>
              <a:rPr lang="en-US" altLang="en-US" sz="2000" kern="0" dirty="0">
                <a:solidFill>
                  <a:srgbClr val="000000"/>
                </a:solidFill>
              </a:rPr>
              <a:t>has an additional input, called enable (</a:t>
            </a:r>
            <a:r>
              <a:rPr lang="en-US" altLang="en-US" sz="1800" i="1" kern="0" dirty="0" err="1">
                <a:solidFill>
                  <a:srgbClr val="000000"/>
                </a:solidFill>
              </a:rPr>
              <a:t>Clk</a:t>
            </a:r>
            <a:r>
              <a:rPr lang="en-US" altLang="en-US" sz="2000" kern="0" dirty="0">
                <a:solidFill>
                  <a:srgbClr val="000000"/>
                </a:solidFill>
              </a:rPr>
              <a:t>) that must be HIGH in order for the latch to respond to the </a:t>
            </a:r>
            <a:r>
              <a:rPr lang="en-US" altLang="en-US" sz="2000" i="1" kern="0" dirty="0">
                <a:solidFill>
                  <a:srgbClr val="000000"/>
                </a:solidFill>
              </a:rPr>
              <a:t>S</a:t>
            </a:r>
            <a:r>
              <a:rPr lang="en-US" altLang="en-US" sz="2000" kern="0" dirty="0">
                <a:solidFill>
                  <a:srgbClr val="000000"/>
                </a:solidFill>
              </a:rPr>
              <a:t> and </a:t>
            </a:r>
            <a:r>
              <a:rPr lang="en-US" altLang="en-US" sz="2000" i="1" kern="0" dirty="0">
                <a:solidFill>
                  <a:srgbClr val="000000"/>
                </a:solidFill>
              </a:rPr>
              <a:t>R</a:t>
            </a:r>
            <a:r>
              <a:rPr lang="en-US" altLang="en-US" sz="2000" kern="0" dirty="0">
                <a:solidFill>
                  <a:srgbClr val="000000"/>
                </a:solidFill>
              </a:rPr>
              <a:t> inputs.</a:t>
            </a: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1813435" y="3132153"/>
            <a:ext cx="47085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800" kern="0" dirty="0">
                <a:solidFill>
                  <a:srgbClr val="000000"/>
                </a:solidFill>
              </a:rPr>
              <a:t>Show the </a:t>
            </a:r>
            <a:r>
              <a:rPr lang="en-US" altLang="en-US" sz="1800" i="1" kern="0" dirty="0">
                <a:solidFill>
                  <a:srgbClr val="000000"/>
                </a:solidFill>
              </a:rPr>
              <a:t>Q</a:t>
            </a:r>
            <a:r>
              <a:rPr lang="en-US" altLang="en-US" sz="1800" kern="0" dirty="0">
                <a:solidFill>
                  <a:srgbClr val="000000"/>
                </a:solidFill>
              </a:rPr>
              <a:t> output with relation to the input signals. Assume </a:t>
            </a:r>
            <a:r>
              <a:rPr lang="en-US" altLang="en-US" sz="1800" i="1" kern="0" dirty="0">
                <a:solidFill>
                  <a:srgbClr val="000000"/>
                </a:solidFill>
              </a:rPr>
              <a:t>Q</a:t>
            </a:r>
            <a:r>
              <a:rPr lang="en-US" altLang="en-US" sz="1800" kern="0" dirty="0">
                <a:solidFill>
                  <a:srgbClr val="000000"/>
                </a:solidFill>
              </a:rPr>
              <a:t> starts LOW</a:t>
            </a:r>
            <a:r>
              <a:rPr lang="en-US" altLang="en-US" sz="1600" kern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WordArt 63"/>
          <p:cNvSpPr>
            <a:spLocks noChangeArrowheads="1" noChangeShapeType="1" noTextEdit="1"/>
          </p:cNvSpPr>
          <p:nvPr/>
        </p:nvSpPr>
        <p:spPr bwMode="auto">
          <a:xfrm>
            <a:off x="1813435" y="2643435"/>
            <a:ext cx="896938" cy="306388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0" dirty="0">
                <a:solidFill>
                  <a:srgbClr val="000000"/>
                </a:solidFill>
                <a:latin typeface="Times New Roman"/>
                <a:cs typeface="Times New Roman"/>
              </a:rPr>
              <a:t>Example:</a:t>
            </a:r>
          </a:p>
        </p:txBody>
      </p:sp>
      <p:sp>
        <p:nvSpPr>
          <p:cNvPr id="20" name="Text Box 67"/>
          <p:cNvSpPr txBox="1">
            <a:spLocks noChangeArrowheads="1"/>
          </p:cNvSpPr>
          <p:nvPr/>
        </p:nvSpPr>
        <p:spPr bwMode="auto">
          <a:xfrm>
            <a:off x="2743199" y="4155546"/>
            <a:ext cx="6553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800" kern="0" dirty="0">
                <a:solidFill>
                  <a:srgbClr val="000000"/>
                </a:solidFill>
              </a:rPr>
              <a:t>Keep in mind that </a:t>
            </a:r>
            <a:r>
              <a:rPr lang="en-US" altLang="en-US" sz="1800" i="1" kern="0" dirty="0">
                <a:solidFill>
                  <a:srgbClr val="000000"/>
                </a:solidFill>
              </a:rPr>
              <a:t>S</a:t>
            </a:r>
            <a:r>
              <a:rPr lang="en-US" altLang="en-US" sz="1800" kern="0" dirty="0">
                <a:solidFill>
                  <a:srgbClr val="000000"/>
                </a:solidFill>
              </a:rPr>
              <a:t> and </a:t>
            </a:r>
            <a:r>
              <a:rPr lang="en-US" altLang="en-US" sz="1800" i="1" kern="0" dirty="0">
                <a:solidFill>
                  <a:srgbClr val="000000"/>
                </a:solidFill>
              </a:rPr>
              <a:t>R</a:t>
            </a:r>
            <a:r>
              <a:rPr lang="en-US" altLang="en-US" sz="1800" kern="0" dirty="0">
                <a:solidFill>
                  <a:srgbClr val="000000"/>
                </a:solidFill>
              </a:rPr>
              <a:t> are only active when </a:t>
            </a:r>
            <a:r>
              <a:rPr lang="en-US" altLang="en-US" sz="1800" i="1" kern="0" dirty="0" err="1">
                <a:solidFill>
                  <a:srgbClr val="000000"/>
                </a:solidFill>
              </a:rPr>
              <a:t>Clk</a:t>
            </a:r>
            <a:r>
              <a:rPr lang="en-US" altLang="en-US" sz="1800" i="1" kern="0" dirty="0">
                <a:solidFill>
                  <a:srgbClr val="000000"/>
                </a:solidFill>
              </a:rPr>
              <a:t> </a:t>
            </a:r>
            <a:r>
              <a:rPr lang="en-US" altLang="en-US" sz="1800" kern="0" dirty="0">
                <a:solidFill>
                  <a:srgbClr val="000000"/>
                </a:solidFill>
              </a:rPr>
              <a:t> is HIGH</a:t>
            </a:r>
            <a:r>
              <a:rPr lang="en-US" altLang="en-US" sz="2800" kern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97" y="2077375"/>
            <a:ext cx="3067843" cy="207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63"/>
          <p:cNvSpPr>
            <a:spLocks noChangeArrowheads="1" noChangeShapeType="1" noTextEdit="1"/>
          </p:cNvSpPr>
          <p:nvPr/>
        </p:nvSpPr>
        <p:spPr bwMode="auto">
          <a:xfrm>
            <a:off x="1846261" y="3960812"/>
            <a:ext cx="896938" cy="306388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0" dirty="0">
                <a:solidFill>
                  <a:srgbClr val="000000"/>
                </a:solidFill>
                <a:latin typeface="Times New Roman"/>
                <a:cs typeface="Times New Roman"/>
              </a:rPr>
              <a:t>Solution: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66CEB27-C957-499E-BF39-7C6D3D35D5BB}"/>
              </a:ext>
            </a:extLst>
          </p:cNvPr>
          <p:cNvPicPr/>
          <p:nvPr/>
        </p:nvPicPr>
        <p:blipFill rotWithShape="1">
          <a:blip r:embed="rId3"/>
          <a:srcRect l="23591" t="67357" r="19813" b="8594"/>
          <a:stretch/>
        </p:blipFill>
        <p:spPr bwMode="auto">
          <a:xfrm>
            <a:off x="3200400" y="4679421"/>
            <a:ext cx="5410200" cy="1879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00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1031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GoudyOldStyle</vt:lpstr>
      <vt:lpstr>MTSYN</vt:lpstr>
      <vt:lpstr>Times</vt:lpstr>
      <vt:lpstr>Times New Roman</vt:lpstr>
      <vt:lpstr>Wingdings</vt:lpstr>
      <vt:lpstr>1_Office Theme</vt:lpstr>
      <vt:lpstr>2_Office Theme</vt:lpstr>
      <vt:lpstr>CorelDRAW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Flip-flops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</dc:creator>
  <cp:lastModifiedBy>Salah</cp:lastModifiedBy>
  <cp:revision>1</cp:revision>
  <dcterms:created xsi:type="dcterms:W3CDTF">2018-11-11T08:14:58Z</dcterms:created>
  <dcterms:modified xsi:type="dcterms:W3CDTF">2018-11-11T08:17:56Z</dcterms:modified>
</cp:coreProperties>
</file>